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5"/>
  </p:notesMasterIdLst>
  <p:sldIdLst>
    <p:sldId id="279" r:id="rId2"/>
    <p:sldId id="281" r:id="rId3"/>
    <p:sldId id="278" r:id="rId4"/>
    <p:sldId id="285" r:id="rId5"/>
    <p:sldId id="286" r:id="rId6"/>
    <p:sldId id="290" r:id="rId7"/>
    <p:sldId id="292" r:id="rId8"/>
    <p:sldId id="302" r:id="rId9"/>
    <p:sldId id="294" r:id="rId10"/>
    <p:sldId id="297" r:id="rId11"/>
    <p:sldId id="303" r:id="rId12"/>
    <p:sldId id="304" r:id="rId13"/>
    <p:sldId id="305" r:id="rId14"/>
    <p:sldId id="310" r:id="rId15"/>
    <p:sldId id="313" r:id="rId16"/>
    <p:sldId id="314" r:id="rId17"/>
    <p:sldId id="316" r:id="rId18"/>
    <p:sldId id="317" r:id="rId19"/>
    <p:sldId id="319" r:id="rId20"/>
    <p:sldId id="320" r:id="rId21"/>
    <p:sldId id="324" r:id="rId22"/>
    <p:sldId id="32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7085" autoAdjust="0"/>
  </p:normalViewPr>
  <p:slideViewPr>
    <p:cSldViewPr snapToGrid="0">
      <p:cViewPr varScale="1">
        <p:scale>
          <a:sx n="63" d="100"/>
          <a:sy n="63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12/01/2018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widget/ImageView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5XIkMkayHgRMVljUVIyZzNmQUU/view" TargetMode="External"/><Relationship Id="rId2" Type="http://schemas.openxmlformats.org/officeDocument/2006/relationships/hyperlink" Target="https://developers.google.com/android/for-all/vocab-words/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erial.io/guidelines/style/color.html#color-color-palette" TargetMode="External"/><Relationship Id="rId4" Type="http://schemas.openxmlformats.org/officeDocument/2006/relationships/hyperlink" Target="https://material.io/guidelines/style/typography.html#typography-style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3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Building layouts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Getting past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4297678"/>
            <a:ext cx="7955280" cy="19659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Line 1: Tag `Text` is not a supported opening tag.</a:t>
            </a:r>
            <a:endParaRPr lang="id-ID" dirty="0"/>
          </a:p>
          <a:p>
            <a:r>
              <a:rPr lang="en-US" dirty="0"/>
              <a:t>The attribute </a:t>
            </a:r>
            <a:r>
              <a:rPr lang="en-US" dirty="0" err="1"/>
              <a:t>android:layout_height</a:t>
            </a:r>
            <a:r>
              <a:rPr lang="en-US" dirty="0"/>
              <a:t> does not support the value 150 (Line 4)</a:t>
            </a:r>
            <a:endParaRPr lang="id-ID" dirty="0"/>
          </a:p>
          <a:p>
            <a:r>
              <a:rPr lang="en-US" dirty="0"/>
              <a:t>The computer wasn't able to understand your XML. (If any of your code is colored red, the error might be just before it.)</a:t>
            </a:r>
            <a:endParaRPr lang="id-ID" dirty="0"/>
          </a:p>
        </p:txBody>
      </p:sp>
      <p:pic>
        <p:nvPicPr>
          <p:cNvPr id="12290" name="Picture 2" descr="https://lh3.googleusercontent.com/ywYi45gnAleLv3sw9yL2yTvw7jaodZ7rf8t8MQdqMBuYdjOuPyIbQ22_pObc61z0eEBXGoBEwDN-DldcLgtn=s0#w=1424&amp;h=8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14897" b="42879"/>
          <a:stretch/>
        </p:blipFill>
        <p:spPr bwMode="auto">
          <a:xfrm>
            <a:off x="594360" y="2194560"/>
            <a:ext cx="79552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32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79" cy="1293028"/>
          </a:xfrm>
        </p:spPr>
        <p:txBody>
          <a:bodyPr/>
          <a:lstStyle/>
          <a:p>
            <a:pPr algn="ctr"/>
            <a:r>
              <a:rPr lang="id-ID" dirty="0"/>
              <a:t>ImageView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226" y="4206240"/>
            <a:ext cx="5348413" cy="2057400"/>
          </a:xfrm>
        </p:spPr>
        <p:txBody>
          <a:bodyPr>
            <a:normAutofit lnSpcReduction="10000"/>
          </a:bodyPr>
          <a:lstStyle/>
          <a:p>
            <a:r>
              <a:rPr lang="id-ID" dirty="0"/>
              <a:t>src </a:t>
            </a:r>
            <a:r>
              <a:rPr lang="id-ID" dirty="0">
                <a:sym typeface="Wingdings" panose="05000000000000000000" pitchFamily="2" charset="2"/>
              </a:rPr>
              <a:t> </a:t>
            </a:r>
            <a:r>
              <a:rPr lang="id-ID" dirty="0"/>
              <a:t>s</a:t>
            </a:r>
            <a:r>
              <a:rPr lang="en-US" dirty="0" err="1"/>
              <a:t>ets</a:t>
            </a:r>
            <a:r>
              <a:rPr lang="en-US" dirty="0"/>
              <a:t> a </a:t>
            </a:r>
            <a:r>
              <a:rPr lang="en-US" dirty="0" err="1"/>
              <a:t>drawable</a:t>
            </a:r>
            <a:r>
              <a:rPr lang="en-US" dirty="0"/>
              <a:t> as the content of this </a:t>
            </a:r>
            <a:r>
              <a:rPr lang="en-US" dirty="0" err="1"/>
              <a:t>ImageView</a:t>
            </a:r>
            <a:r>
              <a:rPr lang="en-US" dirty="0"/>
              <a:t>. </a:t>
            </a:r>
            <a:endParaRPr lang="id-ID" dirty="0"/>
          </a:p>
          <a:p>
            <a:endParaRPr lang="id-ID" dirty="0"/>
          </a:p>
          <a:p>
            <a:r>
              <a:rPr lang="en-US" dirty="0" err="1"/>
              <a:t>scaleType</a:t>
            </a:r>
            <a:r>
              <a:rPr lang="id-ID" dirty="0"/>
              <a:t> </a:t>
            </a:r>
            <a:r>
              <a:rPr lang="id-ID" dirty="0">
                <a:sym typeface="Wingdings" panose="05000000000000000000" pitchFamily="2" charset="2"/>
              </a:rPr>
              <a:t> c</a:t>
            </a:r>
            <a:r>
              <a:rPr lang="en-US" dirty="0" err="1"/>
              <a:t>ontrols</a:t>
            </a:r>
            <a:r>
              <a:rPr lang="en-US" dirty="0"/>
              <a:t> how the image should be resized or moved to match the size of this </a:t>
            </a:r>
            <a:r>
              <a:rPr lang="en-US" dirty="0" err="1"/>
              <a:t>ImageView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58"/>
            <a:ext cx="2139227" cy="4069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227" y="2194559"/>
            <a:ext cx="5348411" cy="16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22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Android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" y="6278880"/>
            <a:ext cx="7955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hlinkClick r:id="rId3"/>
              </a:rPr>
              <a:t>https://developer.android.com/reference/android/widget/ImageView.html</a:t>
            </a:r>
            <a:r>
              <a:rPr lang="id-ID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140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ViewGroups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E435E-A35B-4986-8ACC-E1A4026AA3D7}"/>
              </a:ext>
            </a:extLst>
          </p:cNvPr>
          <p:cNvSpPr txBox="1"/>
          <p:nvPr/>
        </p:nvSpPr>
        <p:spPr>
          <a:xfrm>
            <a:off x="746760" y="5654039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LinearLayout</a:t>
            </a:r>
            <a:endParaRPr lang="en-ID" dirty="0">
              <a:solidFill>
                <a:schemeClr val="bg1"/>
              </a:solidFill>
            </a:endParaRPr>
          </a:p>
          <a:p>
            <a:pPr algn="ctr"/>
            <a:r>
              <a:rPr lang="en-ID" dirty="0">
                <a:solidFill>
                  <a:schemeClr val="bg1"/>
                </a:solidFill>
              </a:rPr>
              <a:t>(vertical)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9BB04-96C1-4507-801E-64C9112066D1}"/>
              </a:ext>
            </a:extLst>
          </p:cNvPr>
          <p:cNvSpPr txBox="1"/>
          <p:nvPr/>
        </p:nvSpPr>
        <p:spPr>
          <a:xfrm>
            <a:off x="6629400" y="5654039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RelativeLayout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A9A65-ACC6-476A-BD38-C42EFFFCCE9D}"/>
              </a:ext>
            </a:extLst>
          </p:cNvPr>
          <p:cNvSpPr txBox="1"/>
          <p:nvPr/>
        </p:nvSpPr>
        <p:spPr>
          <a:xfrm>
            <a:off x="3749114" y="5654039"/>
            <a:ext cx="164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LinearLayout</a:t>
            </a:r>
            <a:endParaRPr lang="en-ID" dirty="0">
              <a:solidFill>
                <a:schemeClr val="bg1"/>
              </a:solidFill>
            </a:endParaRPr>
          </a:p>
          <a:p>
            <a:pPr algn="ctr"/>
            <a:r>
              <a:rPr lang="en-ID" dirty="0">
                <a:solidFill>
                  <a:schemeClr val="bg1"/>
                </a:solidFill>
              </a:rPr>
              <a:t>(horizontal*)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B9CDE-1596-4333-B26F-A2F73145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140" y="2196464"/>
            <a:ext cx="2095500" cy="34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D6775F-6D74-44A4-B5D6-DC798219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2206941"/>
            <a:ext cx="2057400" cy="3467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821776-5970-4535-BC26-542D5581E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2196881"/>
            <a:ext cx="20764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6447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LinearLayout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046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Autofit/>
          </a:bodyPr>
          <a:lstStyle/>
          <a:p>
            <a:pPr algn="ctr"/>
            <a:r>
              <a:rPr lang="id-ID" dirty="0"/>
              <a:t>LinearLayout</a:t>
            </a:r>
            <a:br>
              <a:rPr lang="en-ID" dirty="0"/>
            </a:br>
            <a:r>
              <a:rPr lang="id-ID" sz="2800" dirty="0"/>
              <a:t>Evenly Spacing out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7958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764373"/>
            <a:ext cx="7955280" cy="5499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0280" y="3675102"/>
            <a:ext cx="792480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6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1169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Relativelayout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36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Relativelayout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0"/>
            <a:ext cx="7955280" cy="4069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8119" y="3581400"/>
            <a:ext cx="4541521" cy="175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008119" y="2194560"/>
            <a:ext cx="4541521" cy="138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04FCE-A02E-4B4B-B039-5684CB595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872" y="5479732"/>
            <a:ext cx="35337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8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achieve this?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9575"/>
          <a:stretch/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55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Components of</a:t>
            </a:r>
            <a:br>
              <a:rPr lang="id-ID" dirty="0"/>
            </a:br>
            <a:r>
              <a:rPr lang="en-US" dirty="0"/>
              <a:t>an Android App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omponents of an Android Ap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9" b="5993"/>
          <a:stretch/>
        </p:blipFill>
        <p:spPr bwMode="auto">
          <a:xfrm>
            <a:off x="594360" y="2194560"/>
            <a:ext cx="795528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1947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Padding vs Margin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774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id-ID" sz="3600" dirty="0"/>
              <a:t>Different widths on child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5440680"/>
            <a:ext cx="7955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80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34F4-BA2F-473D-950E-A86C5C20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12A42-821F-43E5-BF1D-B79D09D93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1800" dirty="0"/>
              <a:t>Vocab Glossary</a:t>
            </a:r>
            <a:br>
              <a:rPr lang="en-ID" sz="1800" dirty="0"/>
            </a:br>
            <a:r>
              <a:rPr lang="id-ID" sz="1800" dirty="0">
                <a:hlinkClick r:id="rId2"/>
              </a:rPr>
              <a:t>https://developers.google.com/android/for-all/vocab-words/?hl=en</a:t>
            </a:r>
            <a:r>
              <a:rPr lang="id-ID" sz="1800" dirty="0"/>
              <a:t> </a:t>
            </a:r>
          </a:p>
          <a:p>
            <a:endParaRPr lang="en-ID" sz="1400" dirty="0"/>
          </a:p>
          <a:p>
            <a:r>
              <a:rPr lang="en-US" sz="1800" dirty="0"/>
              <a:t>Cheat Sheet</a:t>
            </a:r>
            <a:br>
              <a:rPr lang="en-US" sz="1800" dirty="0"/>
            </a:br>
            <a:r>
              <a:rPr lang="id-ID" sz="1800" dirty="0">
                <a:hlinkClick r:id="rId3"/>
              </a:rPr>
              <a:t>https://drive.google.com/file/d/0B5XIkMkayHgRMVljUVIyZzNmQUU/view</a:t>
            </a:r>
            <a:r>
              <a:rPr lang="id-ID" sz="1800" dirty="0"/>
              <a:t> </a:t>
            </a:r>
          </a:p>
          <a:p>
            <a:endParaRPr lang="en-ID" sz="1400" dirty="0"/>
          </a:p>
          <a:p>
            <a:r>
              <a:rPr lang="id-ID" sz="1800" dirty="0"/>
              <a:t>Material design</a:t>
            </a:r>
            <a:r>
              <a:rPr lang="en-ID" sz="1800" dirty="0"/>
              <a:t>: Typography</a:t>
            </a:r>
            <a:br>
              <a:rPr lang="en-ID" sz="1800" dirty="0"/>
            </a:br>
            <a:r>
              <a:rPr lang="id-ID" sz="1800" dirty="0">
                <a:hlinkClick r:id="rId4"/>
              </a:rPr>
              <a:t>https://material.io/guidelines/style/typography.html#typography-styles</a:t>
            </a:r>
            <a:r>
              <a:rPr lang="id-ID" sz="1800" dirty="0"/>
              <a:t> </a:t>
            </a:r>
          </a:p>
          <a:p>
            <a:endParaRPr lang="en-ID" sz="1400" dirty="0"/>
          </a:p>
          <a:p>
            <a:r>
              <a:rPr lang="id-ID" sz="1800" dirty="0"/>
              <a:t>Material design</a:t>
            </a:r>
            <a:r>
              <a:rPr lang="en-ID" sz="1800" dirty="0"/>
              <a:t>: </a:t>
            </a:r>
            <a:r>
              <a:rPr lang="id-ID" sz="1800" dirty="0"/>
              <a:t>Color</a:t>
            </a:r>
            <a:br>
              <a:rPr lang="en-ID" sz="1800" dirty="0"/>
            </a:br>
            <a:r>
              <a:rPr lang="id-ID" sz="1800" dirty="0">
                <a:hlinkClick r:id="rId5"/>
              </a:rPr>
              <a:t>https://material.io/guidelines/style/color.html#color-color-palette</a:t>
            </a:r>
            <a:r>
              <a:rPr lang="id-ID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16555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1A – 1B: </a:t>
            </a:r>
            <a:r>
              <a:rPr lang="en-US" dirty="0"/>
              <a:t>Building Layouts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Android Development for Beginners</a:t>
            </a:r>
            <a:endParaRPr lang="id-ID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https://www.udacity.com/course/ud837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Example Android Vi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0"/>
          <a:stretch/>
        </p:blipFill>
        <p:spPr bwMode="auto">
          <a:xfrm>
            <a:off x="594360" y="2194560"/>
            <a:ext cx="7955280" cy="40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7080" y="3581400"/>
            <a:ext cx="4953000" cy="1569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307080" y="5151119"/>
            <a:ext cx="4953000" cy="11247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6153CA-DBCA-40E6-B6AB-FDAD19037FC3}"/>
              </a:ext>
            </a:extLst>
          </p:cNvPr>
          <p:cNvCxnSpPr>
            <a:stCxn id="9" idx="1"/>
          </p:cNvCxnSpPr>
          <p:nvPr/>
        </p:nvCxnSpPr>
        <p:spPr>
          <a:xfrm flipH="1">
            <a:off x="4678680" y="2354812"/>
            <a:ext cx="792480" cy="296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67BB39-D0D5-43B7-89B7-A3B2142E5DEB}"/>
              </a:ext>
            </a:extLst>
          </p:cNvPr>
          <p:cNvSpPr txBox="1"/>
          <p:nvPr/>
        </p:nvSpPr>
        <p:spPr>
          <a:xfrm>
            <a:off x="5471160" y="2170146"/>
            <a:ext cx="153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accent1"/>
                </a:solidFill>
              </a:rPr>
              <a:t>CamelCase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080" y="2194560"/>
            <a:ext cx="4953000" cy="138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699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https://lh3.googleusercontent.com/y1oifgHKgS_daiKs7KsNo0oR1RhYkoZzSHH3N0eFyyIDNhJ-q3HcrB5G-5Qxd3oqRNcheJx4pR367ZHuFys=s0#w=1424&amp;h=8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4373"/>
            <a:ext cx="7955280" cy="54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701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TextView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59"/>
            <a:ext cx="7955280" cy="4069081"/>
          </a:xfrm>
          <a:solidFill>
            <a:schemeClr val="tx1"/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59" y="2194561"/>
            <a:ext cx="3933481" cy="406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4419601"/>
            <a:ext cx="795528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804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Xml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1121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Why DP?</a:t>
            </a:r>
            <a:br>
              <a:rPr lang="en-ID" dirty="0"/>
            </a:br>
            <a:r>
              <a:rPr lang="id-ID" sz="2800" dirty="0"/>
              <a:t>Density-Independent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0"/>
            <a:ext cx="7955280" cy="4069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BD23D-E4E2-4C70-A3C0-F097274A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" y="2194560"/>
            <a:ext cx="7955280" cy="4069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8B9C8B-9175-4C1F-B1A3-AD7A4CEFA9D8}"/>
              </a:ext>
            </a:extLst>
          </p:cNvPr>
          <p:cNvSpPr/>
          <p:nvPr/>
        </p:nvSpPr>
        <p:spPr>
          <a:xfrm>
            <a:off x="3596640" y="2194560"/>
            <a:ext cx="4953000" cy="502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7015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ID" dirty="0"/>
              <a:t>Another </a:t>
            </a:r>
            <a:r>
              <a:rPr lang="en-ID" dirty="0" err="1"/>
              <a:t>textview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59"/>
            <a:ext cx="7955280" cy="4069081"/>
          </a:xfrm>
          <a:solidFill>
            <a:schemeClr val="tx1"/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75" y="2194559"/>
            <a:ext cx="3858043" cy="2462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3" y="4419597"/>
            <a:ext cx="7955287" cy="184404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ECD57C-93AD-4696-BBA9-854F2264D78F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876800" y="6096000"/>
            <a:ext cx="854598" cy="352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746B53E-318F-4E23-BAFF-AA9685D9E2D0}"/>
              </a:ext>
            </a:extLst>
          </p:cNvPr>
          <p:cNvSpPr txBox="1"/>
          <p:nvPr/>
        </p:nvSpPr>
        <p:spPr>
          <a:xfrm>
            <a:off x="5731398" y="6263640"/>
            <a:ext cx="153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solidFill>
                  <a:schemeClr val="accent1"/>
                </a:solidFill>
              </a:rPr>
              <a:t>Why SP?</a:t>
            </a:r>
            <a:endParaRPr lang="id-ID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7CC584-FB7A-4304-88EE-A41D55952253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577840" y="4148474"/>
            <a:ext cx="1291011" cy="1103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00F824-F0AD-432D-80EC-8953B5949D90}"/>
              </a:ext>
            </a:extLst>
          </p:cNvPr>
          <p:cNvSpPr txBox="1"/>
          <p:nvPr/>
        </p:nvSpPr>
        <p:spPr>
          <a:xfrm>
            <a:off x="6868851" y="3825308"/>
            <a:ext cx="153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>
                <a:solidFill>
                  <a:schemeClr val="accent1"/>
                </a:solidFill>
              </a:rPr>
              <a:t>Color</a:t>
            </a:r>
            <a:r>
              <a:rPr lang="en-ID" b="1" dirty="0">
                <a:solidFill>
                  <a:schemeClr val="accent1"/>
                </a:solidFill>
              </a:rPr>
              <a:t> in</a:t>
            </a:r>
          </a:p>
          <a:p>
            <a:r>
              <a:rPr lang="en-ID" b="1" dirty="0">
                <a:solidFill>
                  <a:schemeClr val="accent1"/>
                </a:solidFill>
              </a:rPr>
              <a:t>HEX code</a:t>
            </a:r>
            <a:endParaRPr lang="id-ID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687077-E3B4-4323-81E2-C02BF09BAB4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868851" y="5433194"/>
            <a:ext cx="735909" cy="175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5BBA6B-95F9-4D4A-B672-A302DBE61E73}"/>
              </a:ext>
            </a:extLst>
          </p:cNvPr>
          <p:cNvSpPr txBox="1"/>
          <p:nvPr/>
        </p:nvSpPr>
        <p:spPr>
          <a:xfrm>
            <a:off x="7604760" y="5110028"/>
            <a:ext cx="94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solidFill>
                  <a:schemeClr val="accent1"/>
                </a:solidFill>
              </a:rPr>
              <a:t>What’s this?</a:t>
            </a:r>
            <a:endParaRPr lang="id-ID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842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Getting past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80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29E2F-F01C-4896-A309-4D5CCBC2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206023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6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1537</TotalTime>
  <Words>213</Words>
  <Application>Microsoft Office PowerPoint</Application>
  <PresentationFormat>On-screen Show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Vapor Trail</vt:lpstr>
      <vt:lpstr>Building layouts</vt:lpstr>
      <vt:lpstr>Components of an Android App</vt:lpstr>
      <vt:lpstr>Views</vt:lpstr>
      <vt:lpstr>PowerPoint Presentation</vt:lpstr>
      <vt:lpstr>TextView</vt:lpstr>
      <vt:lpstr>Xml Syntax</vt:lpstr>
      <vt:lpstr>Why DP? Density-Independent pixels</vt:lpstr>
      <vt:lpstr>Another textview</vt:lpstr>
      <vt:lpstr>Getting past Errors</vt:lpstr>
      <vt:lpstr>Getting past Errors</vt:lpstr>
      <vt:lpstr>ImageView</vt:lpstr>
      <vt:lpstr>Android Documentation</vt:lpstr>
      <vt:lpstr>ViewGroups</vt:lpstr>
      <vt:lpstr>LinearLayout</vt:lpstr>
      <vt:lpstr>LinearLayout Evenly Spacing out children</vt:lpstr>
      <vt:lpstr>PowerPoint Presentation</vt:lpstr>
      <vt:lpstr>Relativelayout</vt:lpstr>
      <vt:lpstr>Relativelayout</vt:lpstr>
      <vt:lpstr>How to achieve this?</vt:lpstr>
      <vt:lpstr>Padding vs Margin</vt:lpstr>
      <vt:lpstr>Different widths on child views</vt:lpstr>
      <vt:lpstr>Useful Links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02 - Building Layouts</dc:title>
  <dc:creator>INDRA AZIMI</dc:creator>
  <cp:lastModifiedBy>INDRA AZIMI</cp:lastModifiedBy>
  <cp:revision>232</cp:revision>
  <dcterms:created xsi:type="dcterms:W3CDTF">2015-06-18T22:47:33Z</dcterms:created>
  <dcterms:modified xsi:type="dcterms:W3CDTF">2018-01-12T10:41:24Z</dcterms:modified>
</cp:coreProperties>
</file>