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notesMasterIdLst>
    <p:notesMasterId r:id="rId15"/>
  </p:notesMasterIdLst>
  <p:sldIdLst>
    <p:sldId id="256" r:id="rId2"/>
    <p:sldId id="265" r:id="rId3"/>
    <p:sldId id="257" r:id="rId4"/>
    <p:sldId id="259" r:id="rId5"/>
    <p:sldId id="260" r:id="rId6"/>
    <p:sldId id="261" r:id="rId7"/>
    <p:sldId id="263" r:id="rId8"/>
    <p:sldId id="272" r:id="rId9"/>
    <p:sldId id="271" r:id="rId10"/>
    <p:sldId id="264" r:id="rId11"/>
    <p:sldId id="273" r:id="rId12"/>
    <p:sldId id="274" r:id="rId13"/>
    <p:sldId id="275"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1350" y="7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F99D91-521F-4152-BF69-1FFB22F55736}" type="datetimeFigureOut">
              <a:rPr lang="en-ID" smtClean="0"/>
              <a:t>10/01/2018</a:t>
            </a:fld>
            <a:endParaRPr lang="en-ID"/>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38F783-0798-4CE2-B127-F2DE4AD4E113}" type="slidenum">
              <a:rPr lang="en-ID" smtClean="0"/>
              <a:t>‹#›</a:t>
            </a:fld>
            <a:endParaRPr lang="en-ID"/>
          </a:p>
        </p:txBody>
      </p:sp>
    </p:spTree>
    <p:extLst>
      <p:ext uri="{BB962C8B-B14F-4D97-AF65-F5344CB8AC3E}">
        <p14:creationId xmlns:p14="http://schemas.microsoft.com/office/powerpoint/2010/main" val="4585798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dirty="0"/>
              <a:t>Mobpro</a:t>
            </a:r>
            <a:r>
              <a:rPr lang="id-ID" baseline="0" dirty="0"/>
              <a:t> Dasar mengajarkan fondasi Android. Harapannya ketika liburan semester genap mahasiswa memperdalam materi sendiri sehingga di Mobpro Lanjut, fondasi Android-nya sudah kuat dan sudah bisa mengembangkan aplikasi Android keren yang di-upload ke Play Store. Aplikasi ini nantinya berguna sebagai portofolio mereka ketika mendaftar ke perusahaan magang. Magang di perusahaan bagus yang selain memberikan pengalaman kerja juga memberikan uang. Uang tersebut kemudian digunakan untuk mengikuti sertifikasi Android seharga $150. Jika lulus, cari kerja jadi gampang, gaji juga lumayan :D</a:t>
            </a:r>
            <a:endParaRPr lang="id-ID" dirty="0"/>
          </a:p>
        </p:txBody>
      </p:sp>
      <p:sp>
        <p:nvSpPr>
          <p:cNvPr id="4" name="Slide Number Placeholder 3"/>
          <p:cNvSpPr>
            <a:spLocks noGrp="1"/>
          </p:cNvSpPr>
          <p:nvPr>
            <p:ph type="sldNum" sz="quarter" idx="10"/>
          </p:nvPr>
        </p:nvSpPr>
        <p:spPr/>
        <p:txBody>
          <a:bodyPr/>
          <a:lstStyle/>
          <a:p>
            <a:fld id="{493BF1BC-025E-4F03-98B9-E9F53641F9D1}" type="slidenum">
              <a:rPr lang="id-ID" smtClean="0"/>
              <a:t>12</a:t>
            </a:fld>
            <a:endParaRPr lang="id-ID"/>
          </a:p>
        </p:txBody>
      </p:sp>
    </p:spTree>
    <p:extLst>
      <p:ext uri="{BB962C8B-B14F-4D97-AF65-F5344CB8AC3E}">
        <p14:creationId xmlns:p14="http://schemas.microsoft.com/office/powerpoint/2010/main" val="29742089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ctrTitle"/>
          </p:nvPr>
        </p:nvSpPr>
        <p:spPr>
          <a:xfrm>
            <a:off x="914400" y="1803405"/>
            <a:ext cx="73152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914400" y="3632201"/>
            <a:ext cx="73152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5932170" y="4323845"/>
            <a:ext cx="2297429" cy="365125"/>
          </a:xfrm>
        </p:spPr>
        <p:txBody>
          <a:bodyPr/>
          <a:lstStyle/>
          <a:p>
            <a:fld id="{D58B47AB-6CEE-4889-B3DE-58A7B5A7C6DF}" type="datetimeFigureOut">
              <a:rPr lang="id-ID" smtClean="0"/>
              <a:t>10/01/2018</a:t>
            </a:fld>
            <a:endParaRPr lang="id-ID"/>
          </a:p>
        </p:txBody>
      </p:sp>
      <p:sp>
        <p:nvSpPr>
          <p:cNvPr id="5" name="Footer Placeholder 4"/>
          <p:cNvSpPr>
            <a:spLocks noGrp="1"/>
          </p:cNvSpPr>
          <p:nvPr>
            <p:ph type="ftr" sz="quarter" idx="11"/>
          </p:nvPr>
        </p:nvSpPr>
        <p:spPr>
          <a:xfrm>
            <a:off x="914400" y="4323846"/>
            <a:ext cx="4880610" cy="365125"/>
          </a:xfrm>
        </p:spPr>
        <p:txBody>
          <a:bodyPr/>
          <a:lstStyle/>
          <a:p>
            <a:endParaRPr lang="id-ID"/>
          </a:p>
        </p:txBody>
      </p:sp>
      <p:sp>
        <p:nvSpPr>
          <p:cNvPr id="6" name="Slide Number Placeholder 5"/>
          <p:cNvSpPr>
            <a:spLocks noGrp="1"/>
          </p:cNvSpPr>
          <p:nvPr>
            <p:ph type="sldNum" sz="quarter" idx="12"/>
          </p:nvPr>
        </p:nvSpPr>
        <p:spPr>
          <a:xfrm>
            <a:off x="6057900" y="1430867"/>
            <a:ext cx="2171700" cy="365125"/>
          </a:xfrm>
        </p:spPr>
        <p:txBody>
          <a:bodyPr/>
          <a:lstStyle/>
          <a:p>
            <a:fld id="{FAED6327-FC11-4FD5-B743-38D2100DA984}" type="slidenum">
              <a:rPr lang="id-ID" smtClean="0"/>
              <a:t>‹#›</a:t>
            </a:fld>
            <a:endParaRPr lang="id-ID"/>
          </a:p>
        </p:txBody>
      </p:sp>
    </p:spTree>
    <p:extLst>
      <p:ext uri="{BB962C8B-B14F-4D97-AF65-F5344CB8AC3E}">
        <p14:creationId xmlns:p14="http://schemas.microsoft.com/office/powerpoint/2010/main" val="32283306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55" y="4697361"/>
            <a:ext cx="7956482"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94355" y="977035"/>
            <a:ext cx="7950260" cy="3406972"/>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94360" y="5516716"/>
            <a:ext cx="7955280" cy="746924"/>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58B47AB-6CEE-4889-B3DE-58A7B5A7C6DF}" type="datetimeFigureOut">
              <a:rPr lang="id-ID" smtClean="0"/>
              <a:t>10/01/2018</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FAED6327-FC11-4FD5-B743-38D2100DA984}" type="slidenum">
              <a:rPr lang="id-ID" smtClean="0"/>
              <a:t>‹#›</a:t>
            </a:fld>
            <a:endParaRPr lang="id-ID"/>
          </a:p>
        </p:txBody>
      </p:sp>
    </p:spTree>
    <p:extLst>
      <p:ext uri="{BB962C8B-B14F-4D97-AF65-F5344CB8AC3E}">
        <p14:creationId xmlns:p14="http://schemas.microsoft.com/office/powerpoint/2010/main" val="3793995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3"/>
            <a:ext cx="795528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800" y="3649134"/>
            <a:ext cx="7772400" cy="1330852"/>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fld id="{D58B47AB-6CEE-4889-B3DE-58A7B5A7C6DF}" type="datetimeFigureOut">
              <a:rPr lang="id-ID" smtClean="0"/>
              <a:t>10/01/2018</a:t>
            </a:fld>
            <a:endParaRPr lang="id-ID"/>
          </a:p>
        </p:txBody>
      </p:sp>
      <p:sp>
        <p:nvSpPr>
          <p:cNvPr id="6" name="Footer Placeholder 5"/>
          <p:cNvSpPr>
            <a:spLocks noGrp="1"/>
          </p:cNvSpPr>
          <p:nvPr>
            <p:ph type="ftr" sz="quarter" idx="11"/>
          </p:nvPr>
        </p:nvSpPr>
        <p:spPr>
          <a:xfrm>
            <a:off x="594360" y="381001"/>
            <a:ext cx="4830656" cy="365125"/>
          </a:xfrm>
        </p:spPr>
        <p:txBody>
          <a:bodyPr/>
          <a:lstStyle/>
          <a:p>
            <a:endParaRPr lang="id-ID"/>
          </a:p>
        </p:txBody>
      </p:sp>
      <p:sp>
        <p:nvSpPr>
          <p:cNvPr id="7" name="Slide Number Placeholder 6"/>
          <p:cNvSpPr>
            <a:spLocks noGrp="1"/>
          </p:cNvSpPr>
          <p:nvPr>
            <p:ph type="sldNum" sz="quarter" idx="12"/>
          </p:nvPr>
        </p:nvSpPr>
        <p:spPr>
          <a:xfrm>
            <a:off x="7882466" y="381001"/>
            <a:ext cx="667174" cy="365125"/>
          </a:xfrm>
        </p:spPr>
        <p:txBody>
          <a:bodyPr/>
          <a:lstStyle/>
          <a:p>
            <a:fld id="{FAED6327-FC11-4FD5-B743-38D2100DA984}" type="slidenum">
              <a:rPr lang="id-ID" smtClean="0"/>
              <a:t>‹#›</a:t>
            </a:fld>
            <a:endParaRPr lang="id-ID"/>
          </a:p>
        </p:txBody>
      </p:sp>
    </p:spTree>
    <p:extLst>
      <p:ext uri="{BB962C8B-B14F-4D97-AF65-F5344CB8AC3E}">
        <p14:creationId xmlns:p14="http://schemas.microsoft.com/office/powerpoint/2010/main" val="29423324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5" name="Picture 14"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768351" y="753534"/>
            <a:ext cx="7613650" cy="2756234"/>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977899" y="3509768"/>
            <a:ext cx="7194552"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5800" y="4174597"/>
            <a:ext cx="7778752" cy="821265"/>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fld id="{D58B47AB-6CEE-4889-B3DE-58A7B5A7C6DF}" type="datetimeFigureOut">
              <a:rPr lang="id-ID" smtClean="0"/>
              <a:t>10/01/2018</a:t>
            </a:fld>
            <a:endParaRPr lang="id-ID"/>
          </a:p>
        </p:txBody>
      </p:sp>
      <p:sp>
        <p:nvSpPr>
          <p:cNvPr id="6" name="Footer Placeholder 5"/>
          <p:cNvSpPr>
            <a:spLocks noGrp="1"/>
          </p:cNvSpPr>
          <p:nvPr>
            <p:ph type="ftr" sz="quarter" idx="11"/>
          </p:nvPr>
        </p:nvSpPr>
        <p:spPr>
          <a:xfrm>
            <a:off x="594360" y="379438"/>
            <a:ext cx="4830656" cy="365125"/>
          </a:xfrm>
        </p:spPr>
        <p:txBody>
          <a:bodyPr/>
          <a:lstStyle/>
          <a:p>
            <a:endParaRPr lang="id-ID"/>
          </a:p>
        </p:txBody>
      </p:sp>
      <p:sp>
        <p:nvSpPr>
          <p:cNvPr id="7" name="Slide Number Placeholder 6"/>
          <p:cNvSpPr>
            <a:spLocks noGrp="1"/>
          </p:cNvSpPr>
          <p:nvPr>
            <p:ph type="sldNum" sz="quarter" idx="12"/>
          </p:nvPr>
        </p:nvSpPr>
        <p:spPr>
          <a:xfrm>
            <a:off x="7882466" y="381001"/>
            <a:ext cx="667174" cy="365125"/>
          </a:xfrm>
        </p:spPr>
        <p:txBody>
          <a:bodyPr/>
          <a:lstStyle/>
          <a:p>
            <a:fld id="{FAED6327-FC11-4FD5-B743-38D2100DA984}" type="slidenum">
              <a:rPr lang="id-ID" smtClean="0"/>
              <a:t>‹#›</a:t>
            </a:fld>
            <a:endParaRPr lang="id-ID"/>
          </a:p>
        </p:txBody>
      </p:sp>
      <p:sp>
        <p:nvSpPr>
          <p:cNvPr id="13" name="TextBox 12"/>
          <p:cNvSpPr txBox="1"/>
          <p:nvPr/>
        </p:nvSpPr>
        <p:spPr>
          <a:xfrm>
            <a:off x="231458" y="80772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8146733" y="302133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6714043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685800" y="1124702"/>
            <a:ext cx="7774782"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792" y="3648316"/>
            <a:ext cx="7773608"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5562176" y="378884"/>
            <a:ext cx="2183130" cy="365125"/>
          </a:xfrm>
        </p:spPr>
        <p:txBody>
          <a:bodyPr/>
          <a:lstStyle>
            <a:lvl1pPr algn="r">
              <a:defRPr/>
            </a:lvl1pPr>
          </a:lstStyle>
          <a:p>
            <a:fld id="{D58B47AB-6CEE-4889-B3DE-58A7B5A7C6DF}" type="datetimeFigureOut">
              <a:rPr lang="id-ID" smtClean="0"/>
              <a:t>10/01/2018</a:t>
            </a:fld>
            <a:endParaRPr lang="id-ID"/>
          </a:p>
        </p:txBody>
      </p:sp>
      <p:sp>
        <p:nvSpPr>
          <p:cNvPr id="6" name="Footer Placeholder 5"/>
          <p:cNvSpPr>
            <a:spLocks noGrp="1"/>
          </p:cNvSpPr>
          <p:nvPr>
            <p:ph type="ftr" sz="quarter" idx="11"/>
          </p:nvPr>
        </p:nvSpPr>
        <p:spPr>
          <a:xfrm>
            <a:off x="594360" y="378884"/>
            <a:ext cx="4830656" cy="365125"/>
          </a:xfrm>
        </p:spPr>
        <p:txBody>
          <a:bodyPr/>
          <a:lstStyle/>
          <a:p>
            <a:endParaRPr lang="id-ID"/>
          </a:p>
        </p:txBody>
      </p:sp>
      <p:sp>
        <p:nvSpPr>
          <p:cNvPr id="7" name="Slide Number Placeholder 6"/>
          <p:cNvSpPr>
            <a:spLocks noGrp="1"/>
          </p:cNvSpPr>
          <p:nvPr>
            <p:ph type="sldNum" sz="quarter" idx="12"/>
          </p:nvPr>
        </p:nvSpPr>
        <p:spPr>
          <a:xfrm>
            <a:off x="7882466" y="381001"/>
            <a:ext cx="667174" cy="365125"/>
          </a:xfrm>
        </p:spPr>
        <p:txBody>
          <a:bodyPr/>
          <a:lstStyle/>
          <a:p>
            <a:fld id="{FAED6327-FC11-4FD5-B743-38D2100DA984}" type="slidenum">
              <a:rPr lang="id-ID" smtClean="0"/>
              <a:t>‹#›</a:t>
            </a:fld>
            <a:endParaRPr lang="id-ID"/>
          </a:p>
        </p:txBody>
      </p:sp>
    </p:spTree>
    <p:extLst>
      <p:ext uri="{BB962C8B-B14F-4D97-AF65-F5344CB8AC3E}">
        <p14:creationId xmlns:p14="http://schemas.microsoft.com/office/powerpoint/2010/main" val="13581123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171701" y="762000"/>
            <a:ext cx="637793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594361" y="2202080"/>
            <a:ext cx="2560320"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59436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3302237" y="2201333"/>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3300781" y="2904068"/>
            <a:ext cx="2560320" cy="335957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5989319" y="2192866"/>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598932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D58B47AB-6CEE-4889-B3DE-58A7B5A7C6DF}" type="datetimeFigureOut">
              <a:rPr lang="id-ID" smtClean="0"/>
              <a:t>10/01/2018</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FAED6327-FC11-4FD5-B743-38D2100DA984}" type="slidenum">
              <a:rPr lang="id-ID" smtClean="0"/>
              <a:t>‹#›</a:t>
            </a:fld>
            <a:endParaRPr lang="id-ID"/>
          </a:p>
        </p:txBody>
      </p:sp>
    </p:spTree>
    <p:extLst>
      <p:ext uri="{BB962C8B-B14F-4D97-AF65-F5344CB8AC3E}">
        <p14:creationId xmlns:p14="http://schemas.microsoft.com/office/powerpoint/2010/main" val="40299179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171702" y="762000"/>
            <a:ext cx="6381984"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594360"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594360" y="2331720"/>
            <a:ext cx="2560320" cy="15073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594360" y="4796103"/>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3291873"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3291872" y="2331720"/>
            <a:ext cx="2560320" cy="1509862"/>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290858" y="4796102"/>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5993365"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5993364" y="2331721"/>
            <a:ext cx="2560320" cy="1508919"/>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93272" y="4796100"/>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D58B47AB-6CEE-4889-B3DE-58A7B5A7C6DF}" type="datetimeFigureOut">
              <a:rPr lang="id-ID" smtClean="0"/>
              <a:t>10/01/2018</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FAED6327-FC11-4FD5-B743-38D2100DA984}" type="slidenum">
              <a:rPr lang="id-ID" smtClean="0"/>
              <a:t>‹#›</a:t>
            </a:fld>
            <a:endParaRPr lang="id-ID"/>
          </a:p>
        </p:txBody>
      </p:sp>
    </p:spTree>
    <p:extLst>
      <p:ext uri="{BB962C8B-B14F-4D97-AF65-F5344CB8AC3E}">
        <p14:creationId xmlns:p14="http://schemas.microsoft.com/office/powerpoint/2010/main" val="40614139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594360" y="2194560"/>
            <a:ext cx="7955280" cy="406908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58B47AB-6CEE-4889-B3DE-58A7B5A7C6DF}" type="datetimeFigureOut">
              <a:rPr lang="id-ID" smtClean="0"/>
              <a:t>10/01/2018</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FAED6327-FC11-4FD5-B743-38D2100DA984}" type="slidenum">
              <a:rPr lang="id-ID" smtClean="0"/>
              <a:t>‹#›</a:t>
            </a:fld>
            <a:endParaRPr lang="id-ID"/>
          </a:p>
        </p:txBody>
      </p:sp>
    </p:spTree>
    <p:extLst>
      <p:ext uri="{BB962C8B-B14F-4D97-AF65-F5344CB8AC3E}">
        <p14:creationId xmlns:p14="http://schemas.microsoft.com/office/powerpoint/2010/main" val="23150927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Vertical Title 1"/>
          <p:cNvSpPr>
            <a:spLocks noGrp="1"/>
          </p:cNvSpPr>
          <p:nvPr>
            <p:ph type="title" orient="vert"/>
          </p:nvPr>
        </p:nvSpPr>
        <p:spPr>
          <a:xfrm>
            <a:off x="7006590" y="747183"/>
            <a:ext cx="1543050" cy="4248675"/>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94360" y="746126"/>
            <a:ext cx="6278035" cy="424973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fld id="{D58B47AB-6CEE-4889-B3DE-58A7B5A7C6DF}" type="datetimeFigureOut">
              <a:rPr lang="id-ID" smtClean="0"/>
              <a:t>10/01/2018</a:t>
            </a:fld>
            <a:endParaRPr lang="id-ID"/>
          </a:p>
        </p:txBody>
      </p:sp>
      <p:sp>
        <p:nvSpPr>
          <p:cNvPr id="5" name="Footer Placeholder 4"/>
          <p:cNvSpPr>
            <a:spLocks noGrp="1"/>
          </p:cNvSpPr>
          <p:nvPr>
            <p:ph type="ftr" sz="quarter" idx="11"/>
          </p:nvPr>
        </p:nvSpPr>
        <p:spPr>
          <a:xfrm>
            <a:off x="594360" y="381001"/>
            <a:ext cx="4830656" cy="365125"/>
          </a:xfrm>
        </p:spPr>
        <p:txBody>
          <a:bodyPr/>
          <a:lstStyle/>
          <a:p>
            <a:endParaRPr lang="id-ID"/>
          </a:p>
        </p:txBody>
      </p:sp>
      <p:sp>
        <p:nvSpPr>
          <p:cNvPr id="6" name="Slide Number Placeholder 5"/>
          <p:cNvSpPr>
            <a:spLocks noGrp="1"/>
          </p:cNvSpPr>
          <p:nvPr>
            <p:ph type="sldNum" sz="quarter" idx="12"/>
          </p:nvPr>
        </p:nvSpPr>
        <p:spPr>
          <a:xfrm>
            <a:off x="7882466" y="381001"/>
            <a:ext cx="667174" cy="365125"/>
          </a:xfrm>
        </p:spPr>
        <p:txBody>
          <a:bodyPr/>
          <a:lstStyle/>
          <a:p>
            <a:fld id="{FAED6327-FC11-4FD5-B743-38D2100DA984}" type="slidenum">
              <a:rPr lang="id-ID" smtClean="0"/>
              <a:t>‹#›</a:t>
            </a:fld>
            <a:endParaRPr lang="id-ID"/>
          </a:p>
        </p:txBody>
      </p:sp>
    </p:spTree>
    <p:extLst>
      <p:ext uri="{BB962C8B-B14F-4D97-AF65-F5344CB8AC3E}">
        <p14:creationId xmlns:p14="http://schemas.microsoft.com/office/powerpoint/2010/main" val="12518778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58B47AB-6CEE-4889-B3DE-58A7B5A7C6DF}" type="datetimeFigureOut">
              <a:rPr lang="id-ID" smtClean="0"/>
              <a:t>10/01/2018</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FAED6327-FC11-4FD5-B743-38D2100DA984}" type="slidenum">
              <a:rPr lang="id-ID" smtClean="0"/>
              <a:t>‹#›</a:t>
            </a:fld>
            <a:endParaRPr lang="id-ID"/>
          </a:p>
        </p:txBody>
      </p:sp>
    </p:spTree>
    <p:extLst>
      <p:ext uri="{BB962C8B-B14F-4D97-AF65-F5344CB8AC3E}">
        <p14:creationId xmlns:p14="http://schemas.microsoft.com/office/powerpoint/2010/main" val="30921287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4"/>
            <a:ext cx="7955280"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594360" y="3641726"/>
            <a:ext cx="7955281" cy="1354134"/>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fld id="{D58B47AB-6CEE-4889-B3DE-58A7B5A7C6DF}" type="datetimeFigureOut">
              <a:rPr lang="id-ID" smtClean="0"/>
              <a:t>10/01/2018</a:t>
            </a:fld>
            <a:endParaRPr lang="id-ID"/>
          </a:p>
        </p:txBody>
      </p:sp>
      <p:sp>
        <p:nvSpPr>
          <p:cNvPr id="5" name="Footer Placeholder 4"/>
          <p:cNvSpPr>
            <a:spLocks noGrp="1"/>
          </p:cNvSpPr>
          <p:nvPr>
            <p:ph type="ftr" sz="quarter" idx="11"/>
          </p:nvPr>
        </p:nvSpPr>
        <p:spPr>
          <a:xfrm>
            <a:off x="594360" y="381001"/>
            <a:ext cx="4830656" cy="365125"/>
          </a:xfrm>
        </p:spPr>
        <p:txBody>
          <a:bodyPr/>
          <a:lstStyle/>
          <a:p>
            <a:endParaRPr lang="id-ID"/>
          </a:p>
        </p:txBody>
      </p:sp>
      <p:sp>
        <p:nvSpPr>
          <p:cNvPr id="6" name="Slide Number Placeholder 5"/>
          <p:cNvSpPr>
            <a:spLocks noGrp="1"/>
          </p:cNvSpPr>
          <p:nvPr>
            <p:ph type="sldNum" sz="quarter" idx="12"/>
          </p:nvPr>
        </p:nvSpPr>
        <p:spPr>
          <a:xfrm>
            <a:off x="7882466" y="381001"/>
            <a:ext cx="667173" cy="365125"/>
          </a:xfrm>
        </p:spPr>
        <p:txBody>
          <a:bodyPr/>
          <a:lstStyle/>
          <a:p>
            <a:fld id="{FAED6327-FC11-4FD5-B743-38D2100DA984}" type="slidenum">
              <a:rPr lang="id-ID" smtClean="0"/>
              <a:t>‹#›</a:t>
            </a:fld>
            <a:endParaRPr lang="id-ID"/>
          </a:p>
        </p:txBody>
      </p:sp>
    </p:spTree>
    <p:extLst>
      <p:ext uri="{BB962C8B-B14F-4D97-AF65-F5344CB8AC3E}">
        <p14:creationId xmlns:p14="http://schemas.microsoft.com/office/powerpoint/2010/main" val="28636537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94360" y="2194560"/>
            <a:ext cx="3910579" cy="406908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2099" y="2194560"/>
            <a:ext cx="3907540" cy="406908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58B47AB-6CEE-4889-B3DE-58A7B5A7C6DF}" type="datetimeFigureOut">
              <a:rPr lang="id-ID" smtClean="0"/>
              <a:t>10/01/2018</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FAED6327-FC11-4FD5-B743-38D2100DA984}" type="slidenum">
              <a:rPr lang="id-ID" smtClean="0"/>
              <a:t>‹#›</a:t>
            </a:fld>
            <a:endParaRPr lang="id-ID"/>
          </a:p>
        </p:txBody>
      </p:sp>
    </p:spTree>
    <p:extLst>
      <p:ext uri="{BB962C8B-B14F-4D97-AF65-F5344CB8AC3E}">
        <p14:creationId xmlns:p14="http://schemas.microsoft.com/office/powerpoint/2010/main" val="19913183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71700" y="762000"/>
            <a:ext cx="637794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1279" y="2183802"/>
            <a:ext cx="3683659"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94359" y="3132667"/>
            <a:ext cx="3910579" cy="31309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69018" y="2183802"/>
            <a:ext cx="368062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2098" y="3132667"/>
            <a:ext cx="3907541" cy="31309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58B47AB-6CEE-4889-B3DE-58A7B5A7C6DF}" type="datetimeFigureOut">
              <a:rPr lang="id-ID" smtClean="0"/>
              <a:t>10/01/2018</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FAED6327-FC11-4FD5-B743-38D2100DA984}" type="slidenum">
              <a:rPr lang="id-ID" smtClean="0"/>
              <a:t>‹#›</a:t>
            </a:fld>
            <a:endParaRPr lang="id-ID"/>
          </a:p>
        </p:txBody>
      </p:sp>
    </p:spTree>
    <p:extLst>
      <p:ext uri="{BB962C8B-B14F-4D97-AF65-F5344CB8AC3E}">
        <p14:creationId xmlns:p14="http://schemas.microsoft.com/office/powerpoint/2010/main" val="39520721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58B47AB-6CEE-4889-B3DE-58A7B5A7C6DF}" type="datetimeFigureOut">
              <a:rPr lang="id-ID" smtClean="0"/>
              <a:t>10/01/2018</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FAED6327-FC11-4FD5-B743-38D2100DA984}" type="slidenum">
              <a:rPr lang="id-ID" smtClean="0"/>
              <a:t>‹#›</a:t>
            </a:fld>
            <a:endParaRPr lang="id-ID"/>
          </a:p>
        </p:txBody>
      </p:sp>
    </p:spTree>
    <p:extLst>
      <p:ext uri="{BB962C8B-B14F-4D97-AF65-F5344CB8AC3E}">
        <p14:creationId xmlns:p14="http://schemas.microsoft.com/office/powerpoint/2010/main" val="32313291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8B47AB-6CEE-4889-B3DE-58A7B5A7C6DF}" type="datetimeFigureOut">
              <a:rPr lang="id-ID" smtClean="0"/>
              <a:t>10/01/2018</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FAED6327-FC11-4FD5-B743-38D2100DA984}" type="slidenum">
              <a:rPr lang="id-ID" smtClean="0"/>
              <a:t>‹#›</a:t>
            </a:fld>
            <a:endParaRPr lang="id-ID"/>
          </a:p>
        </p:txBody>
      </p:sp>
    </p:spTree>
    <p:extLst>
      <p:ext uri="{BB962C8B-B14F-4D97-AF65-F5344CB8AC3E}">
        <p14:creationId xmlns:p14="http://schemas.microsoft.com/office/powerpoint/2010/main" val="36538708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30861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3886200" y="746760"/>
            <a:ext cx="4663440" cy="551688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94360" y="3124200"/>
            <a:ext cx="308610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58B47AB-6CEE-4889-B3DE-58A7B5A7C6DF}" type="datetimeFigureOut">
              <a:rPr lang="id-ID" smtClean="0"/>
              <a:t>10/01/2018</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FAED6327-FC11-4FD5-B743-38D2100DA984}" type="slidenum">
              <a:rPr lang="id-ID" smtClean="0"/>
              <a:t>‹#›</a:t>
            </a:fld>
            <a:endParaRPr lang="id-ID"/>
          </a:p>
        </p:txBody>
      </p:sp>
    </p:spTree>
    <p:extLst>
      <p:ext uri="{BB962C8B-B14F-4D97-AF65-F5344CB8AC3E}">
        <p14:creationId xmlns:p14="http://schemas.microsoft.com/office/powerpoint/2010/main" val="1352276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407573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77524" y="751242"/>
            <a:ext cx="3674234" cy="5512398"/>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94360" y="3124200"/>
            <a:ext cx="407573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58B47AB-6CEE-4889-B3DE-58A7B5A7C6DF}" type="datetimeFigureOut">
              <a:rPr lang="id-ID" smtClean="0"/>
              <a:t>10/01/2018</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FAED6327-FC11-4FD5-B743-38D2100DA984}" type="slidenum">
              <a:rPr lang="id-ID" smtClean="0"/>
              <a:t>‹#›</a:t>
            </a:fld>
            <a:endParaRPr lang="id-ID"/>
          </a:p>
        </p:txBody>
      </p:sp>
    </p:spTree>
    <p:extLst>
      <p:ext uri="{BB962C8B-B14F-4D97-AF65-F5344CB8AC3E}">
        <p14:creationId xmlns:p14="http://schemas.microsoft.com/office/powerpoint/2010/main" val="34858482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1-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1081088"/>
          </a:xfrm>
          <a:prstGeom prst="rect">
            <a:avLst/>
          </a:prstGeom>
        </p:spPr>
      </p:pic>
      <p:sp>
        <p:nvSpPr>
          <p:cNvPr id="2" name="Title Placeholder 1"/>
          <p:cNvSpPr>
            <a:spLocks noGrp="1"/>
          </p:cNvSpPr>
          <p:nvPr>
            <p:ph type="title"/>
          </p:nvPr>
        </p:nvSpPr>
        <p:spPr>
          <a:xfrm>
            <a:off x="2171700" y="764373"/>
            <a:ext cx="637794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94360" y="2194560"/>
            <a:ext cx="7955280" cy="406908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412230" y="6356351"/>
            <a:ext cx="213741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D58B47AB-6CEE-4889-B3DE-58A7B5A7C6DF}" type="datetimeFigureOut">
              <a:rPr lang="id-ID" smtClean="0"/>
              <a:t>10/01/2018</a:t>
            </a:fld>
            <a:endParaRPr lang="id-ID"/>
          </a:p>
        </p:txBody>
      </p:sp>
      <p:sp>
        <p:nvSpPr>
          <p:cNvPr id="5" name="Footer Placeholder 4"/>
          <p:cNvSpPr>
            <a:spLocks noGrp="1"/>
          </p:cNvSpPr>
          <p:nvPr>
            <p:ph type="ftr" sz="quarter" idx="3"/>
          </p:nvPr>
        </p:nvSpPr>
        <p:spPr>
          <a:xfrm>
            <a:off x="594360" y="6355846"/>
            <a:ext cx="568071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6572250" y="381001"/>
            <a:ext cx="197739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FAED6327-FC11-4FD5-B743-38D2100DA984}" type="slidenum">
              <a:rPr lang="id-ID" smtClean="0"/>
              <a:t>‹#›</a:t>
            </a:fld>
            <a:endParaRPr lang="id-ID"/>
          </a:p>
        </p:txBody>
      </p:sp>
    </p:spTree>
    <p:extLst>
      <p:ext uri="{BB962C8B-B14F-4D97-AF65-F5344CB8AC3E}">
        <p14:creationId xmlns:p14="http://schemas.microsoft.com/office/powerpoint/2010/main" val="382957909"/>
      </p:ext>
    </p:extLst>
  </p:cSld>
  <p:clrMap bg1="dk1" tx1="lt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developers.google.com/training/certification/associate-android-developer/"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udacity.com/course/ud837"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udacity.com/course/ud839"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udacity.com/course/ud843"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udacity.com/course/ud845"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play.google.com/store/apps/developer?id=D3IF+Cool" TargetMode="Externa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id-ID" dirty="0"/>
              <a:t>Introduction</a:t>
            </a:r>
          </a:p>
        </p:txBody>
      </p:sp>
      <p:sp>
        <p:nvSpPr>
          <p:cNvPr id="3" name="Subtitle 2"/>
          <p:cNvSpPr>
            <a:spLocks noGrp="1"/>
          </p:cNvSpPr>
          <p:nvPr>
            <p:ph type="subTitle" idx="1"/>
          </p:nvPr>
        </p:nvSpPr>
        <p:spPr>
          <a:xfrm>
            <a:off x="914400" y="3632200"/>
            <a:ext cx="7315200" cy="794026"/>
          </a:xfrm>
        </p:spPr>
        <p:txBody>
          <a:bodyPr>
            <a:normAutofit/>
          </a:bodyPr>
          <a:lstStyle/>
          <a:p>
            <a:r>
              <a:rPr lang="en-US" dirty="0"/>
              <a:t>Indra Azimi, S.T., M.T.</a:t>
            </a:r>
          </a:p>
          <a:p>
            <a:r>
              <a:rPr lang="en-US" dirty="0"/>
              <a:t>D3 </a:t>
            </a:r>
            <a:r>
              <a:rPr lang="en-US" dirty="0" err="1"/>
              <a:t>Teknik</a:t>
            </a:r>
            <a:r>
              <a:rPr lang="en-US" dirty="0"/>
              <a:t> </a:t>
            </a:r>
            <a:r>
              <a:rPr lang="en-US" dirty="0" err="1"/>
              <a:t>Informatika</a:t>
            </a:r>
            <a:r>
              <a:rPr lang="en-US" dirty="0"/>
              <a:t>, Telkom University</a:t>
            </a:r>
            <a:endParaRPr lang="id-ID" dirty="0"/>
          </a:p>
          <a:p>
            <a:endParaRPr lang="id-ID" dirty="0"/>
          </a:p>
        </p:txBody>
      </p:sp>
    </p:spTree>
    <p:extLst>
      <p:ext uri="{BB962C8B-B14F-4D97-AF65-F5344CB8AC3E}">
        <p14:creationId xmlns:p14="http://schemas.microsoft.com/office/powerpoint/2010/main" val="2923580843"/>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4360" y="764373"/>
            <a:ext cx="7955280" cy="1293028"/>
          </a:xfrm>
        </p:spPr>
        <p:txBody>
          <a:bodyPr>
            <a:normAutofit/>
          </a:bodyPr>
          <a:lstStyle/>
          <a:p>
            <a:pPr algn="ctr"/>
            <a:r>
              <a:rPr lang="id-ID" sz="3600" dirty="0"/>
              <a:t>Pemrograman untuk perangkat bergerak</a:t>
            </a:r>
          </a:p>
        </p:txBody>
      </p:sp>
      <p:sp>
        <p:nvSpPr>
          <p:cNvPr id="3" name="Content Placeholder 2"/>
          <p:cNvSpPr>
            <a:spLocks noGrp="1"/>
          </p:cNvSpPr>
          <p:nvPr>
            <p:ph idx="1"/>
          </p:nvPr>
        </p:nvSpPr>
        <p:spPr>
          <a:xfrm>
            <a:off x="3458817" y="2194560"/>
            <a:ext cx="5090822" cy="4069080"/>
          </a:xfrm>
        </p:spPr>
        <p:txBody>
          <a:bodyPr>
            <a:normAutofit/>
          </a:bodyPr>
          <a:lstStyle/>
          <a:p>
            <a:r>
              <a:rPr lang="id-ID" dirty="0"/>
              <a:t>Satu-satunya mata kuliah yang diselenggarakan 2 semester: dasar &amp; lanjut.</a:t>
            </a:r>
          </a:p>
          <a:p>
            <a:endParaRPr lang="id-ID" dirty="0"/>
          </a:p>
          <a:p>
            <a:r>
              <a:rPr lang="id-ID" dirty="0"/>
              <a:t>Mata kuliah inti untuk mencapai profil lulusan prodi D3IF:  interactive mobile programmer.</a:t>
            </a:r>
          </a:p>
          <a:p>
            <a:endParaRPr lang="id-ID" dirty="0"/>
          </a:p>
          <a:p>
            <a:r>
              <a:rPr lang="id-ID" dirty="0"/>
              <a:t>Selesai kuliah diharapkan dapat lulus sertifikasi: Associate Android Developer Certification</a:t>
            </a:r>
          </a:p>
        </p:txBody>
      </p:sp>
      <p:pic>
        <p:nvPicPr>
          <p:cNvPr id="5124" name="Picture 4" descr="http://coresolutionsandservices.com/wp-content/uploads/2016/05/somapp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 y="2194560"/>
            <a:ext cx="2513220" cy="4069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0895266"/>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pic>
        <p:nvPicPr>
          <p:cNvPr id="6" name="Picture 5">
            <a:extLst>
              <a:ext uri="{FF2B5EF4-FFF2-40B4-BE49-F238E27FC236}">
                <a16:creationId xmlns:a16="http://schemas.microsoft.com/office/drawing/2014/main" id="{2B1D73B8-9A00-46B0-B9FF-E1ABDF613E6C}"/>
              </a:ext>
            </a:extLst>
          </p:cNvPr>
          <p:cNvPicPr>
            <a:picLocks noChangeAspect="1"/>
          </p:cNvPicPr>
          <p:nvPr/>
        </p:nvPicPr>
        <p:blipFill>
          <a:blip r:embed="rId2"/>
          <a:stretch>
            <a:fillRect/>
          </a:stretch>
        </p:blipFill>
        <p:spPr>
          <a:xfrm>
            <a:off x="579120" y="764373"/>
            <a:ext cx="7970520" cy="5499267"/>
          </a:xfrm>
          <a:prstGeom prst="rect">
            <a:avLst/>
          </a:prstGeom>
        </p:spPr>
      </p:pic>
      <p:sp>
        <p:nvSpPr>
          <p:cNvPr id="7" name="TextBox 6">
            <a:extLst>
              <a:ext uri="{FF2B5EF4-FFF2-40B4-BE49-F238E27FC236}">
                <a16:creationId xmlns:a16="http://schemas.microsoft.com/office/drawing/2014/main" id="{F7FE1307-0CF2-4876-B9E5-3277C128CEC8}"/>
              </a:ext>
            </a:extLst>
          </p:cNvPr>
          <p:cNvSpPr txBox="1"/>
          <p:nvPr/>
        </p:nvSpPr>
        <p:spPr>
          <a:xfrm>
            <a:off x="6255027" y="1453145"/>
            <a:ext cx="1616766" cy="646331"/>
          </a:xfrm>
          <a:prstGeom prst="rect">
            <a:avLst/>
          </a:prstGeom>
          <a:solidFill>
            <a:schemeClr val="accent2"/>
          </a:solidFill>
        </p:spPr>
        <p:txBody>
          <a:bodyPr wrap="square" rtlCol="0">
            <a:spAutoFit/>
          </a:bodyPr>
          <a:lstStyle/>
          <a:p>
            <a:pPr algn="ctr"/>
            <a:r>
              <a:rPr lang="en-ID" dirty="0"/>
              <a:t>Alumni</a:t>
            </a:r>
          </a:p>
          <a:p>
            <a:pPr algn="ctr"/>
            <a:r>
              <a:rPr lang="en-ID" dirty="0"/>
              <a:t>D3IF-38</a:t>
            </a:r>
          </a:p>
        </p:txBody>
      </p:sp>
      <p:sp>
        <p:nvSpPr>
          <p:cNvPr id="8" name="Arrow: Right 7">
            <a:extLst>
              <a:ext uri="{FF2B5EF4-FFF2-40B4-BE49-F238E27FC236}">
                <a16:creationId xmlns:a16="http://schemas.microsoft.com/office/drawing/2014/main" id="{8C3BB179-35CF-4A70-8072-AC40C89AA08B}"/>
              </a:ext>
            </a:extLst>
          </p:cNvPr>
          <p:cNvSpPr/>
          <p:nvPr/>
        </p:nvSpPr>
        <p:spPr>
          <a:xfrm rot="8690905">
            <a:off x="5757677" y="2022626"/>
            <a:ext cx="770573" cy="4212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 name="Rectangle 8">
            <a:extLst>
              <a:ext uri="{FF2B5EF4-FFF2-40B4-BE49-F238E27FC236}">
                <a16:creationId xmlns:a16="http://schemas.microsoft.com/office/drawing/2014/main" id="{616FD603-9EBC-4D5B-86B4-F86BA6321627}"/>
              </a:ext>
            </a:extLst>
          </p:cNvPr>
          <p:cNvSpPr/>
          <p:nvPr/>
        </p:nvSpPr>
        <p:spPr>
          <a:xfrm>
            <a:off x="579120" y="6216133"/>
            <a:ext cx="7970520" cy="276999"/>
          </a:xfrm>
          <a:prstGeom prst="rect">
            <a:avLst/>
          </a:prstGeom>
        </p:spPr>
        <p:txBody>
          <a:bodyPr wrap="square">
            <a:spAutoFit/>
          </a:bodyPr>
          <a:lstStyle/>
          <a:p>
            <a:r>
              <a:rPr lang="en-ID" sz="1200" dirty="0"/>
              <a:t>https://www.credential.net/4zo9s1nd , https://www.paysa.com/salaries/android-developer--t</a:t>
            </a:r>
          </a:p>
        </p:txBody>
      </p:sp>
      <p:pic>
        <p:nvPicPr>
          <p:cNvPr id="10" name="Picture 9">
            <a:extLst>
              <a:ext uri="{FF2B5EF4-FFF2-40B4-BE49-F238E27FC236}">
                <a16:creationId xmlns:a16="http://schemas.microsoft.com/office/drawing/2014/main" id="{77D6E566-9063-4010-AD5E-E449DF19EB18}"/>
              </a:ext>
            </a:extLst>
          </p:cNvPr>
          <p:cNvPicPr>
            <a:picLocks noChangeAspect="1"/>
          </p:cNvPicPr>
          <p:nvPr/>
        </p:nvPicPr>
        <p:blipFill>
          <a:blip r:embed="rId3"/>
          <a:stretch>
            <a:fillRect/>
          </a:stretch>
        </p:blipFill>
        <p:spPr>
          <a:xfrm>
            <a:off x="594360" y="4426227"/>
            <a:ext cx="7970520" cy="1837414"/>
          </a:xfrm>
          <a:prstGeom prst="rect">
            <a:avLst/>
          </a:prstGeom>
        </p:spPr>
      </p:pic>
    </p:spTree>
    <p:extLst>
      <p:ext uri="{BB962C8B-B14F-4D97-AF65-F5344CB8AC3E}">
        <p14:creationId xmlns:p14="http://schemas.microsoft.com/office/powerpoint/2010/main" val="404669022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4360" y="764373"/>
            <a:ext cx="7955280" cy="1293028"/>
          </a:xfrm>
        </p:spPr>
        <p:txBody>
          <a:bodyPr>
            <a:normAutofit fontScale="90000"/>
          </a:bodyPr>
          <a:lstStyle/>
          <a:p>
            <a:pPr algn="ctr"/>
            <a:r>
              <a:rPr lang="id-ID" sz="4400" dirty="0"/>
              <a:t>Road to AADC</a:t>
            </a:r>
            <a:br>
              <a:rPr lang="id-ID" sz="4400" dirty="0"/>
            </a:br>
            <a:r>
              <a:rPr lang="id-ID" sz="2700" dirty="0"/>
              <a:t>Associate Android Developer Certification</a:t>
            </a:r>
          </a:p>
        </p:txBody>
      </p:sp>
      <p:sp>
        <p:nvSpPr>
          <p:cNvPr id="6" name="Freeform: Shape 5"/>
          <p:cNvSpPr/>
          <p:nvPr/>
        </p:nvSpPr>
        <p:spPr>
          <a:xfrm>
            <a:off x="595608" y="3962488"/>
            <a:ext cx="1610528" cy="1328349"/>
          </a:xfrm>
          <a:custGeom>
            <a:avLst/>
            <a:gdLst>
              <a:gd name="connsiteX0" fmla="*/ 0 w 1610528"/>
              <a:gd name="connsiteY0" fmla="*/ 132835 h 1328349"/>
              <a:gd name="connsiteX1" fmla="*/ 132835 w 1610528"/>
              <a:gd name="connsiteY1" fmla="*/ 0 h 1328349"/>
              <a:gd name="connsiteX2" fmla="*/ 1477693 w 1610528"/>
              <a:gd name="connsiteY2" fmla="*/ 0 h 1328349"/>
              <a:gd name="connsiteX3" fmla="*/ 1610528 w 1610528"/>
              <a:gd name="connsiteY3" fmla="*/ 132835 h 1328349"/>
              <a:gd name="connsiteX4" fmla="*/ 1610528 w 1610528"/>
              <a:gd name="connsiteY4" fmla="*/ 1195514 h 1328349"/>
              <a:gd name="connsiteX5" fmla="*/ 1477693 w 1610528"/>
              <a:gd name="connsiteY5" fmla="*/ 1328349 h 1328349"/>
              <a:gd name="connsiteX6" fmla="*/ 132835 w 1610528"/>
              <a:gd name="connsiteY6" fmla="*/ 1328349 h 1328349"/>
              <a:gd name="connsiteX7" fmla="*/ 0 w 1610528"/>
              <a:gd name="connsiteY7" fmla="*/ 1195514 h 1328349"/>
              <a:gd name="connsiteX8" fmla="*/ 0 w 1610528"/>
              <a:gd name="connsiteY8" fmla="*/ 132835 h 1328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0528" h="1328349">
                <a:moveTo>
                  <a:pt x="0" y="132835"/>
                </a:moveTo>
                <a:cubicBezTo>
                  <a:pt x="0" y="59472"/>
                  <a:pt x="59472" y="0"/>
                  <a:pt x="132835" y="0"/>
                </a:cubicBezTo>
                <a:lnTo>
                  <a:pt x="1477693" y="0"/>
                </a:lnTo>
                <a:cubicBezTo>
                  <a:pt x="1551056" y="0"/>
                  <a:pt x="1610528" y="59472"/>
                  <a:pt x="1610528" y="132835"/>
                </a:cubicBezTo>
                <a:lnTo>
                  <a:pt x="1610528" y="1195514"/>
                </a:lnTo>
                <a:cubicBezTo>
                  <a:pt x="1610528" y="1268877"/>
                  <a:pt x="1551056" y="1328349"/>
                  <a:pt x="1477693" y="1328349"/>
                </a:cubicBezTo>
                <a:lnTo>
                  <a:pt x="132835" y="1328349"/>
                </a:lnTo>
                <a:cubicBezTo>
                  <a:pt x="59472" y="1328349"/>
                  <a:pt x="0" y="1268877"/>
                  <a:pt x="0" y="1195514"/>
                </a:cubicBezTo>
                <a:lnTo>
                  <a:pt x="0" y="132835"/>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2954" tIns="62954" rIns="62954" bIns="347601" numCol="1" spcCol="1270" anchor="t" anchorCtr="0">
            <a:noAutofit/>
          </a:bodyPr>
          <a:lstStyle/>
          <a:p>
            <a:pPr marL="171450" lvl="1" indent="-171450" algn="l" defTabSz="755650">
              <a:lnSpc>
                <a:spcPct val="90000"/>
              </a:lnSpc>
              <a:spcBef>
                <a:spcPct val="0"/>
              </a:spcBef>
              <a:spcAft>
                <a:spcPct val="15000"/>
              </a:spcAft>
              <a:buNone/>
            </a:pPr>
            <a:endParaRPr lang="en-US" sz="1700" kern="1200" dirty="0"/>
          </a:p>
          <a:p>
            <a:pPr marL="171450" lvl="1" indent="-171450" algn="l" defTabSz="755650">
              <a:lnSpc>
                <a:spcPct val="90000"/>
              </a:lnSpc>
              <a:spcBef>
                <a:spcPct val="0"/>
              </a:spcBef>
              <a:spcAft>
                <a:spcPct val="15000"/>
              </a:spcAft>
              <a:buNone/>
            </a:pPr>
            <a:r>
              <a:rPr lang="id-ID" sz="1700" kern="1200" dirty="0"/>
              <a:t>Membangun fondasi</a:t>
            </a:r>
            <a:endParaRPr lang="en-US" sz="1700" kern="1200" dirty="0"/>
          </a:p>
        </p:txBody>
      </p:sp>
      <p:sp>
        <p:nvSpPr>
          <p:cNvPr id="8" name="Shape 7"/>
          <p:cNvSpPr/>
          <p:nvPr/>
        </p:nvSpPr>
        <p:spPr>
          <a:xfrm>
            <a:off x="1501236" y="4280844"/>
            <a:ext cx="1773182" cy="1773182"/>
          </a:xfrm>
          <a:prstGeom prst="leftCircularArrow">
            <a:avLst>
              <a:gd name="adj1" fmla="val 3138"/>
              <a:gd name="adj2" fmla="val 386015"/>
              <a:gd name="adj3" fmla="val 2161526"/>
              <a:gd name="adj4" fmla="val 9024489"/>
              <a:gd name="adj5" fmla="val 3661"/>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9" name="Freeform: Shape 8"/>
          <p:cNvSpPr/>
          <p:nvPr/>
        </p:nvSpPr>
        <p:spPr>
          <a:xfrm>
            <a:off x="953503" y="5006191"/>
            <a:ext cx="1431580" cy="569292"/>
          </a:xfrm>
          <a:custGeom>
            <a:avLst/>
            <a:gdLst>
              <a:gd name="connsiteX0" fmla="*/ 0 w 1431580"/>
              <a:gd name="connsiteY0" fmla="*/ 56929 h 569292"/>
              <a:gd name="connsiteX1" fmla="*/ 56929 w 1431580"/>
              <a:gd name="connsiteY1" fmla="*/ 0 h 569292"/>
              <a:gd name="connsiteX2" fmla="*/ 1374651 w 1431580"/>
              <a:gd name="connsiteY2" fmla="*/ 0 h 569292"/>
              <a:gd name="connsiteX3" fmla="*/ 1431580 w 1431580"/>
              <a:gd name="connsiteY3" fmla="*/ 56929 h 569292"/>
              <a:gd name="connsiteX4" fmla="*/ 1431580 w 1431580"/>
              <a:gd name="connsiteY4" fmla="*/ 512363 h 569292"/>
              <a:gd name="connsiteX5" fmla="*/ 1374651 w 1431580"/>
              <a:gd name="connsiteY5" fmla="*/ 569292 h 569292"/>
              <a:gd name="connsiteX6" fmla="*/ 56929 w 1431580"/>
              <a:gd name="connsiteY6" fmla="*/ 569292 h 569292"/>
              <a:gd name="connsiteX7" fmla="*/ 0 w 1431580"/>
              <a:gd name="connsiteY7" fmla="*/ 512363 h 569292"/>
              <a:gd name="connsiteX8" fmla="*/ 0 w 1431580"/>
              <a:gd name="connsiteY8" fmla="*/ 56929 h 569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1580" h="569292">
                <a:moveTo>
                  <a:pt x="0" y="56929"/>
                </a:moveTo>
                <a:cubicBezTo>
                  <a:pt x="0" y="25488"/>
                  <a:pt x="25488" y="0"/>
                  <a:pt x="56929" y="0"/>
                </a:cubicBezTo>
                <a:lnTo>
                  <a:pt x="1374651" y="0"/>
                </a:lnTo>
                <a:cubicBezTo>
                  <a:pt x="1406092" y="0"/>
                  <a:pt x="1431580" y="25488"/>
                  <a:pt x="1431580" y="56929"/>
                </a:cubicBezTo>
                <a:lnTo>
                  <a:pt x="1431580" y="512363"/>
                </a:lnTo>
                <a:cubicBezTo>
                  <a:pt x="1431580" y="543804"/>
                  <a:pt x="1406092" y="569292"/>
                  <a:pt x="1374651" y="569292"/>
                </a:cubicBezTo>
                <a:lnTo>
                  <a:pt x="56929" y="569292"/>
                </a:lnTo>
                <a:cubicBezTo>
                  <a:pt x="25488" y="569292"/>
                  <a:pt x="0" y="543804"/>
                  <a:pt x="0" y="512363"/>
                </a:cubicBezTo>
                <a:lnTo>
                  <a:pt x="0" y="5692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9059" tIns="38264" rIns="49059" bIns="38264" numCol="1" spcCol="1270" anchor="ctr" anchorCtr="0">
            <a:noAutofit/>
          </a:bodyPr>
          <a:lstStyle/>
          <a:p>
            <a:pPr marL="0" lvl="0" indent="0" algn="ctr" defTabSz="755650">
              <a:lnSpc>
                <a:spcPct val="90000"/>
              </a:lnSpc>
              <a:spcBef>
                <a:spcPct val="0"/>
              </a:spcBef>
              <a:spcAft>
                <a:spcPct val="35000"/>
              </a:spcAft>
              <a:buNone/>
            </a:pPr>
            <a:r>
              <a:rPr lang="id-ID" sz="1700" kern="1200" dirty="0"/>
              <a:t>Mobpro Dasar</a:t>
            </a:r>
            <a:endParaRPr lang="en-US" sz="1700" kern="1200" dirty="0"/>
          </a:p>
        </p:txBody>
      </p:sp>
      <p:sp>
        <p:nvSpPr>
          <p:cNvPr id="10" name="Freeform: Shape 9"/>
          <p:cNvSpPr/>
          <p:nvPr/>
        </p:nvSpPr>
        <p:spPr>
          <a:xfrm>
            <a:off x="2650044" y="3962488"/>
            <a:ext cx="1610528" cy="1328349"/>
          </a:xfrm>
          <a:custGeom>
            <a:avLst/>
            <a:gdLst>
              <a:gd name="connsiteX0" fmla="*/ 0 w 1610528"/>
              <a:gd name="connsiteY0" fmla="*/ 132835 h 1328349"/>
              <a:gd name="connsiteX1" fmla="*/ 132835 w 1610528"/>
              <a:gd name="connsiteY1" fmla="*/ 0 h 1328349"/>
              <a:gd name="connsiteX2" fmla="*/ 1477693 w 1610528"/>
              <a:gd name="connsiteY2" fmla="*/ 0 h 1328349"/>
              <a:gd name="connsiteX3" fmla="*/ 1610528 w 1610528"/>
              <a:gd name="connsiteY3" fmla="*/ 132835 h 1328349"/>
              <a:gd name="connsiteX4" fmla="*/ 1610528 w 1610528"/>
              <a:gd name="connsiteY4" fmla="*/ 1195514 h 1328349"/>
              <a:gd name="connsiteX5" fmla="*/ 1477693 w 1610528"/>
              <a:gd name="connsiteY5" fmla="*/ 1328349 h 1328349"/>
              <a:gd name="connsiteX6" fmla="*/ 132835 w 1610528"/>
              <a:gd name="connsiteY6" fmla="*/ 1328349 h 1328349"/>
              <a:gd name="connsiteX7" fmla="*/ 0 w 1610528"/>
              <a:gd name="connsiteY7" fmla="*/ 1195514 h 1328349"/>
              <a:gd name="connsiteX8" fmla="*/ 0 w 1610528"/>
              <a:gd name="connsiteY8" fmla="*/ 132835 h 1328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0528" h="1328349">
                <a:moveTo>
                  <a:pt x="0" y="132835"/>
                </a:moveTo>
                <a:cubicBezTo>
                  <a:pt x="0" y="59472"/>
                  <a:pt x="59472" y="0"/>
                  <a:pt x="132835" y="0"/>
                </a:cubicBezTo>
                <a:lnTo>
                  <a:pt x="1477693" y="0"/>
                </a:lnTo>
                <a:cubicBezTo>
                  <a:pt x="1551056" y="0"/>
                  <a:pt x="1610528" y="59472"/>
                  <a:pt x="1610528" y="132835"/>
                </a:cubicBezTo>
                <a:lnTo>
                  <a:pt x="1610528" y="1195514"/>
                </a:lnTo>
                <a:cubicBezTo>
                  <a:pt x="1610528" y="1268877"/>
                  <a:pt x="1551056" y="1328349"/>
                  <a:pt x="1477693" y="1328349"/>
                </a:cubicBezTo>
                <a:lnTo>
                  <a:pt x="132835" y="1328349"/>
                </a:lnTo>
                <a:cubicBezTo>
                  <a:pt x="59472" y="1328349"/>
                  <a:pt x="0" y="1268877"/>
                  <a:pt x="0" y="1195514"/>
                </a:cubicBezTo>
                <a:lnTo>
                  <a:pt x="0" y="132835"/>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2954" tIns="347600" rIns="62954" bIns="62955" numCol="1" spcCol="1270" anchor="t" anchorCtr="0">
            <a:noAutofit/>
          </a:bodyPr>
          <a:lstStyle/>
          <a:p>
            <a:pPr marL="171450" lvl="1" indent="-171450" algn="l" defTabSz="755650">
              <a:lnSpc>
                <a:spcPct val="90000"/>
              </a:lnSpc>
              <a:spcBef>
                <a:spcPct val="0"/>
              </a:spcBef>
              <a:spcAft>
                <a:spcPct val="15000"/>
              </a:spcAft>
              <a:buNone/>
            </a:pPr>
            <a:endParaRPr lang="en-US" sz="1700" kern="1200" dirty="0"/>
          </a:p>
          <a:p>
            <a:pPr marL="171450" lvl="1" indent="-171450" algn="l" defTabSz="755650">
              <a:lnSpc>
                <a:spcPct val="90000"/>
              </a:lnSpc>
              <a:spcBef>
                <a:spcPct val="0"/>
              </a:spcBef>
              <a:spcAft>
                <a:spcPct val="15000"/>
              </a:spcAft>
              <a:buNone/>
            </a:pPr>
            <a:r>
              <a:rPr lang="id-ID" sz="1700" kern="1200" dirty="0"/>
              <a:t>Membangun portofolio</a:t>
            </a:r>
            <a:endParaRPr lang="en-US" sz="1700" kern="1200" dirty="0"/>
          </a:p>
        </p:txBody>
      </p:sp>
      <p:sp>
        <p:nvSpPr>
          <p:cNvPr id="11" name="Arrow: Circular 10"/>
          <p:cNvSpPr/>
          <p:nvPr/>
        </p:nvSpPr>
        <p:spPr>
          <a:xfrm>
            <a:off x="3542250" y="3147215"/>
            <a:ext cx="1978972" cy="1978972"/>
          </a:xfrm>
          <a:prstGeom prst="circularArrow">
            <a:avLst>
              <a:gd name="adj1" fmla="val 2812"/>
              <a:gd name="adj2" fmla="val 343233"/>
              <a:gd name="adj3" fmla="val 19481257"/>
              <a:gd name="adj4" fmla="val 12575511"/>
              <a:gd name="adj5" fmla="val 328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2" name="Freeform: Shape 11"/>
          <p:cNvSpPr/>
          <p:nvPr/>
        </p:nvSpPr>
        <p:spPr>
          <a:xfrm>
            <a:off x="3007939" y="3677842"/>
            <a:ext cx="1431580" cy="569292"/>
          </a:xfrm>
          <a:custGeom>
            <a:avLst/>
            <a:gdLst>
              <a:gd name="connsiteX0" fmla="*/ 0 w 1431580"/>
              <a:gd name="connsiteY0" fmla="*/ 56929 h 569292"/>
              <a:gd name="connsiteX1" fmla="*/ 56929 w 1431580"/>
              <a:gd name="connsiteY1" fmla="*/ 0 h 569292"/>
              <a:gd name="connsiteX2" fmla="*/ 1374651 w 1431580"/>
              <a:gd name="connsiteY2" fmla="*/ 0 h 569292"/>
              <a:gd name="connsiteX3" fmla="*/ 1431580 w 1431580"/>
              <a:gd name="connsiteY3" fmla="*/ 56929 h 569292"/>
              <a:gd name="connsiteX4" fmla="*/ 1431580 w 1431580"/>
              <a:gd name="connsiteY4" fmla="*/ 512363 h 569292"/>
              <a:gd name="connsiteX5" fmla="*/ 1374651 w 1431580"/>
              <a:gd name="connsiteY5" fmla="*/ 569292 h 569292"/>
              <a:gd name="connsiteX6" fmla="*/ 56929 w 1431580"/>
              <a:gd name="connsiteY6" fmla="*/ 569292 h 569292"/>
              <a:gd name="connsiteX7" fmla="*/ 0 w 1431580"/>
              <a:gd name="connsiteY7" fmla="*/ 512363 h 569292"/>
              <a:gd name="connsiteX8" fmla="*/ 0 w 1431580"/>
              <a:gd name="connsiteY8" fmla="*/ 56929 h 569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1580" h="569292">
                <a:moveTo>
                  <a:pt x="0" y="56929"/>
                </a:moveTo>
                <a:cubicBezTo>
                  <a:pt x="0" y="25488"/>
                  <a:pt x="25488" y="0"/>
                  <a:pt x="56929" y="0"/>
                </a:cubicBezTo>
                <a:lnTo>
                  <a:pt x="1374651" y="0"/>
                </a:lnTo>
                <a:cubicBezTo>
                  <a:pt x="1406092" y="0"/>
                  <a:pt x="1431580" y="25488"/>
                  <a:pt x="1431580" y="56929"/>
                </a:cubicBezTo>
                <a:lnTo>
                  <a:pt x="1431580" y="512363"/>
                </a:lnTo>
                <a:cubicBezTo>
                  <a:pt x="1431580" y="543804"/>
                  <a:pt x="1406092" y="569292"/>
                  <a:pt x="1374651" y="569292"/>
                </a:cubicBezTo>
                <a:lnTo>
                  <a:pt x="56929" y="569292"/>
                </a:lnTo>
                <a:cubicBezTo>
                  <a:pt x="25488" y="569292"/>
                  <a:pt x="0" y="543804"/>
                  <a:pt x="0" y="512363"/>
                </a:cubicBezTo>
                <a:lnTo>
                  <a:pt x="0" y="5692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9059" tIns="38264" rIns="49059" bIns="38264" numCol="1" spcCol="1270" anchor="ctr" anchorCtr="0">
            <a:noAutofit/>
          </a:bodyPr>
          <a:lstStyle/>
          <a:p>
            <a:pPr marL="0" lvl="0" indent="0" algn="ctr" defTabSz="755650">
              <a:lnSpc>
                <a:spcPct val="90000"/>
              </a:lnSpc>
              <a:spcBef>
                <a:spcPct val="0"/>
              </a:spcBef>
              <a:spcAft>
                <a:spcPct val="35000"/>
              </a:spcAft>
              <a:buNone/>
            </a:pPr>
            <a:r>
              <a:rPr lang="id-ID" sz="1700" kern="1200" dirty="0"/>
              <a:t>Mobpro Lanjut</a:t>
            </a:r>
            <a:endParaRPr lang="en-US" sz="1700" kern="1200" dirty="0"/>
          </a:p>
        </p:txBody>
      </p:sp>
      <p:sp>
        <p:nvSpPr>
          <p:cNvPr id="13" name="Freeform: Shape 12"/>
          <p:cNvSpPr/>
          <p:nvPr/>
        </p:nvSpPr>
        <p:spPr>
          <a:xfrm>
            <a:off x="4704479" y="3962488"/>
            <a:ext cx="1610528" cy="1328349"/>
          </a:xfrm>
          <a:custGeom>
            <a:avLst/>
            <a:gdLst>
              <a:gd name="connsiteX0" fmla="*/ 0 w 1610528"/>
              <a:gd name="connsiteY0" fmla="*/ 132835 h 1328349"/>
              <a:gd name="connsiteX1" fmla="*/ 132835 w 1610528"/>
              <a:gd name="connsiteY1" fmla="*/ 0 h 1328349"/>
              <a:gd name="connsiteX2" fmla="*/ 1477693 w 1610528"/>
              <a:gd name="connsiteY2" fmla="*/ 0 h 1328349"/>
              <a:gd name="connsiteX3" fmla="*/ 1610528 w 1610528"/>
              <a:gd name="connsiteY3" fmla="*/ 132835 h 1328349"/>
              <a:gd name="connsiteX4" fmla="*/ 1610528 w 1610528"/>
              <a:gd name="connsiteY4" fmla="*/ 1195514 h 1328349"/>
              <a:gd name="connsiteX5" fmla="*/ 1477693 w 1610528"/>
              <a:gd name="connsiteY5" fmla="*/ 1328349 h 1328349"/>
              <a:gd name="connsiteX6" fmla="*/ 132835 w 1610528"/>
              <a:gd name="connsiteY6" fmla="*/ 1328349 h 1328349"/>
              <a:gd name="connsiteX7" fmla="*/ 0 w 1610528"/>
              <a:gd name="connsiteY7" fmla="*/ 1195514 h 1328349"/>
              <a:gd name="connsiteX8" fmla="*/ 0 w 1610528"/>
              <a:gd name="connsiteY8" fmla="*/ 132835 h 1328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0528" h="1328349">
                <a:moveTo>
                  <a:pt x="0" y="132835"/>
                </a:moveTo>
                <a:cubicBezTo>
                  <a:pt x="0" y="59472"/>
                  <a:pt x="59472" y="0"/>
                  <a:pt x="132835" y="0"/>
                </a:cubicBezTo>
                <a:lnTo>
                  <a:pt x="1477693" y="0"/>
                </a:lnTo>
                <a:cubicBezTo>
                  <a:pt x="1551056" y="0"/>
                  <a:pt x="1610528" y="59472"/>
                  <a:pt x="1610528" y="132835"/>
                </a:cubicBezTo>
                <a:lnTo>
                  <a:pt x="1610528" y="1195514"/>
                </a:lnTo>
                <a:cubicBezTo>
                  <a:pt x="1610528" y="1268877"/>
                  <a:pt x="1551056" y="1328349"/>
                  <a:pt x="1477693" y="1328349"/>
                </a:cubicBezTo>
                <a:lnTo>
                  <a:pt x="132835" y="1328349"/>
                </a:lnTo>
                <a:cubicBezTo>
                  <a:pt x="59472" y="1328349"/>
                  <a:pt x="0" y="1268877"/>
                  <a:pt x="0" y="1195514"/>
                </a:cubicBezTo>
                <a:lnTo>
                  <a:pt x="0" y="132835"/>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2954" tIns="62954" rIns="62954" bIns="347601" numCol="1" spcCol="1270" anchor="t" anchorCtr="0">
            <a:noAutofit/>
          </a:bodyPr>
          <a:lstStyle/>
          <a:p>
            <a:pPr marL="171450" lvl="1" indent="-171450" algn="l" defTabSz="755650">
              <a:lnSpc>
                <a:spcPct val="90000"/>
              </a:lnSpc>
              <a:spcBef>
                <a:spcPct val="0"/>
              </a:spcBef>
              <a:spcAft>
                <a:spcPct val="15000"/>
              </a:spcAft>
              <a:buChar char="•"/>
            </a:pPr>
            <a:endParaRPr lang="en-US" sz="1700" kern="1200"/>
          </a:p>
          <a:p>
            <a:pPr marL="171450" lvl="1" indent="-171450" algn="l" defTabSz="755650">
              <a:lnSpc>
                <a:spcPct val="90000"/>
              </a:lnSpc>
              <a:spcBef>
                <a:spcPct val="0"/>
              </a:spcBef>
              <a:spcAft>
                <a:spcPct val="15000"/>
              </a:spcAft>
              <a:buNone/>
            </a:pPr>
            <a:r>
              <a:rPr lang="id-ID" sz="1700" kern="1200" dirty="0"/>
              <a:t>Pengalaman dan uang</a:t>
            </a:r>
            <a:endParaRPr lang="en-US" sz="1700" kern="1200" dirty="0"/>
          </a:p>
        </p:txBody>
      </p:sp>
      <p:sp>
        <p:nvSpPr>
          <p:cNvPr id="14" name="Shape 13"/>
          <p:cNvSpPr/>
          <p:nvPr/>
        </p:nvSpPr>
        <p:spPr>
          <a:xfrm>
            <a:off x="5610107" y="4280844"/>
            <a:ext cx="1773182" cy="1773182"/>
          </a:xfrm>
          <a:prstGeom prst="leftCircularArrow">
            <a:avLst>
              <a:gd name="adj1" fmla="val 3138"/>
              <a:gd name="adj2" fmla="val 386015"/>
              <a:gd name="adj3" fmla="val 2161526"/>
              <a:gd name="adj4" fmla="val 9024489"/>
              <a:gd name="adj5" fmla="val 3661"/>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5" name="Freeform: Shape 14"/>
          <p:cNvSpPr/>
          <p:nvPr/>
        </p:nvSpPr>
        <p:spPr>
          <a:xfrm>
            <a:off x="5062374" y="5006191"/>
            <a:ext cx="1431580" cy="569292"/>
          </a:xfrm>
          <a:custGeom>
            <a:avLst/>
            <a:gdLst>
              <a:gd name="connsiteX0" fmla="*/ 0 w 1431580"/>
              <a:gd name="connsiteY0" fmla="*/ 56929 h 569292"/>
              <a:gd name="connsiteX1" fmla="*/ 56929 w 1431580"/>
              <a:gd name="connsiteY1" fmla="*/ 0 h 569292"/>
              <a:gd name="connsiteX2" fmla="*/ 1374651 w 1431580"/>
              <a:gd name="connsiteY2" fmla="*/ 0 h 569292"/>
              <a:gd name="connsiteX3" fmla="*/ 1431580 w 1431580"/>
              <a:gd name="connsiteY3" fmla="*/ 56929 h 569292"/>
              <a:gd name="connsiteX4" fmla="*/ 1431580 w 1431580"/>
              <a:gd name="connsiteY4" fmla="*/ 512363 h 569292"/>
              <a:gd name="connsiteX5" fmla="*/ 1374651 w 1431580"/>
              <a:gd name="connsiteY5" fmla="*/ 569292 h 569292"/>
              <a:gd name="connsiteX6" fmla="*/ 56929 w 1431580"/>
              <a:gd name="connsiteY6" fmla="*/ 569292 h 569292"/>
              <a:gd name="connsiteX7" fmla="*/ 0 w 1431580"/>
              <a:gd name="connsiteY7" fmla="*/ 512363 h 569292"/>
              <a:gd name="connsiteX8" fmla="*/ 0 w 1431580"/>
              <a:gd name="connsiteY8" fmla="*/ 56929 h 569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1580" h="569292">
                <a:moveTo>
                  <a:pt x="0" y="56929"/>
                </a:moveTo>
                <a:cubicBezTo>
                  <a:pt x="0" y="25488"/>
                  <a:pt x="25488" y="0"/>
                  <a:pt x="56929" y="0"/>
                </a:cubicBezTo>
                <a:lnTo>
                  <a:pt x="1374651" y="0"/>
                </a:lnTo>
                <a:cubicBezTo>
                  <a:pt x="1406092" y="0"/>
                  <a:pt x="1431580" y="25488"/>
                  <a:pt x="1431580" y="56929"/>
                </a:cubicBezTo>
                <a:lnTo>
                  <a:pt x="1431580" y="512363"/>
                </a:lnTo>
                <a:cubicBezTo>
                  <a:pt x="1431580" y="543804"/>
                  <a:pt x="1406092" y="569292"/>
                  <a:pt x="1374651" y="569292"/>
                </a:cubicBezTo>
                <a:lnTo>
                  <a:pt x="56929" y="569292"/>
                </a:lnTo>
                <a:cubicBezTo>
                  <a:pt x="25488" y="569292"/>
                  <a:pt x="0" y="543804"/>
                  <a:pt x="0" y="512363"/>
                </a:cubicBezTo>
                <a:lnTo>
                  <a:pt x="0" y="5692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9059" tIns="38264" rIns="49059" bIns="38264" numCol="1" spcCol="1270" anchor="ctr" anchorCtr="0">
            <a:noAutofit/>
          </a:bodyPr>
          <a:lstStyle/>
          <a:p>
            <a:pPr marL="0" lvl="0" indent="0" algn="ctr" defTabSz="755650">
              <a:lnSpc>
                <a:spcPct val="90000"/>
              </a:lnSpc>
              <a:spcBef>
                <a:spcPct val="0"/>
              </a:spcBef>
              <a:spcAft>
                <a:spcPct val="35000"/>
              </a:spcAft>
              <a:buNone/>
            </a:pPr>
            <a:r>
              <a:rPr lang="id-ID" sz="1700" kern="1200"/>
              <a:t>Magang</a:t>
            </a:r>
            <a:endParaRPr lang="en-US" sz="1700" kern="1200" dirty="0"/>
          </a:p>
        </p:txBody>
      </p:sp>
      <p:sp>
        <p:nvSpPr>
          <p:cNvPr id="16" name="Freeform: Shape 15"/>
          <p:cNvSpPr/>
          <p:nvPr/>
        </p:nvSpPr>
        <p:spPr>
          <a:xfrm>
            <a:off x="6758915" y="3962488"/>
            <a:ext cx="1610528" cy="1328349"/>
          </a:xfrm>
          <a:custGeom>
            <a:avLst/>
            <a:gdLst>
              <a:gd name="connsiteX0" fmla="*/ 0 w 1610528"/>
              <a:gd name="connsiteY0" fmla="*/ 132835 h 1328349"/>
              <a:gd name="connsiteX1" fmla="*/ 132835 w 1610528"/>
              <a:gd name="connsiteY1" fmla="*/ 0 h 1328349"/>
              <a:gd name="connsiteX2" fmla="*/ 1477693 w 1610528"/>
              <a:gd name="connsiteY2" fmla="*/ 0 h 1328349"/>
              <a:gd name="connsiteX3" fmla="*/ 1610528 w 1610528"/>
              <a:gd name="connsiteY3" fmla="*/ 132835 h 1328349"/>
              <a:gd name="connsiteX4" fmla="*/ 1610528 w 1610528"/>
              <a:gd name="connsiteY4" fmla="*/ 1195514 h 1328349"/>
              <a:gd name="connsiteX5" fmla="*/ 1477693 w 1610528"/>
              <a:gd name="connsiteY5" fmla="*/ 1328349 h 1328349"/>
              <a:gd name="connsiteX6" fmla="*/ 132835 w 1610528"/>
              <a:gd name="connsiteY6" fmla="*/ 1328349 h 1328349"/>
              <a:gd name="connsiteX7" fmla="*/ 0 w 1610528"/>
              <a:gd name="connsiteY7" fmla="*/ 1195514 h 1328349"/>
              <a:gd name="connsiteX8" fmla="*/ 0 w 1610528"/>
              <a:gd name="connsiteY8" fmla="*/ 132835 h 1328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0528" h="1328349">
                <a:moveTo>
                  <a:pt x="0" y="132835"/>
                </a:moveTo>
                <a:cubicBezTo>
                  <a:pt x="0" y="59472"/>
                  <a:pt x="59472" y="0"/>
                  <a:pt x="132835" y="0"/>
                </a:cubicBezTo>
                <a:lnTo>
                  <a:pt x="1477693" y="0"/>
                </a:lnTo>
                <a:cubicBezTo>
                  <a:pt x="1551056" y="0"/>
                  <a:pt x="1610528" y="59472"/>
                  <a:pt x="1610528" y="132835"/>
                </a:cubicBezTo>
                <a:lnTo>
                  <a:pt x="1610528" y="1195514"/>
                </a:lnTo>
                <a:cubicBezTo>
                  <a:pt x="1610528" y="1268877"/>
                  <a:pt x="1551056" y="1328349"/>
                  <a:pt x="1477693" y="1328349"/>
                </a:cubicBezTo>
                <a:lnTo>
                  <a:pt x="132835" y="1328349"/>
                </a:lnTo>
                <a:cubicBezTo>
                  <a:pt x="59472" y="1328349"/>
                  <a:pt x="0" y="1268877"/>
                  <a:pt x="0" y="1195514"/>
                </a:cubicBezTo>
                <a:lnTo>
                  <a:pt x="0" y="132835"/>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2954" tIns="347600" rIns="62954" bIns="62955" numCol="1" spcCol="1270" anchor="t" anchorCtr="0">
            <a:noAutofit/>
          </a:bodyPr>
          <a:lstStyle/>
          <a:p>
            <a:pPr marL="171450" lvl="1" indent="-171450" algn="l" defTabSz="755650">
              <a:lnSpc>
                <a:spcPct val="90000"/>
              </a:lnSpc>
              <a:spcBef>
                <a:spcPct val="0"/>
              </a:spcBef>
              <a:spcAft>
                <a:spcPct val="15000"/>
              </a:spcAft>
              <a:buNone/>
            </a:pPr>
            <a:r>
              <a:rPr lang="id-ID" sz="1700" kern="1200" dirty="0"/>
              <a:t>	Interactive Mobile Programmer</a:t>
            </a:r>
            <a:endParaRPr lang="en-US" sz="1700" kern="1200" dirty="0"/>
          </a:p>
        </p:txBody>
      </p:sp>
      <p:sp>
        <p:nvSpPr>
          <p:cNvPr id="17" name="Freeform: Shape 16"/>
          <p:cNvSpPr/>
          <p:nvPr/>
        </p:nvSpPr>
        <p:spPr>
          <a:xfrm>
            <a:off x="7116810" y="3677842"/>
            <a:ext cx="1431580" cy="569292"/>
          </a:xfrm>
          <a:custGeom>
            <a:avLst/>
            <a:gdLst>
              <a:gd name="connsiteX0" fmla="*/ 0 w 1431580"/>
              <a:gd name="connsiteY0" fmla="*/ 56929 h 569292"/>
              <a:gd name="connsiteX1" fmla="*/ 56929 w 1431580"/>
              <a:gd name="connsiteY1" fmla="*/ 0 h 569292"/>
              <a:gd name="connsiteX2" fmla="*/ 1374651 w 1431580"/>
              <a:gd name="connsiteY2" fmla="*/ 0 h 569292"/>
              <a:gd name="connsiteX3" fmla="*/ 1431580 w 1431580"/>
              <a:gd name="connsiteY3" fmla="*/ 56929 h 569292"/>
              <a:gd name="connsiteX4" fmla="*/ 1431580 w 1431580"/>
              <a:gd name="connsiteY4" fmla="*/ 512363 h 569292"/>
              <a:gd name="connsiteX5" fmla="*/ 1374651 w 1431580"/>
              <a:gd name="connsiteY5" fmla="*/ 569292 h 569292"/>
              <a:gd name="connsiteX6" fmla="*/ 56929 w 1431580"/>
              <a:gd name="connsiteY6" fmla="*/ 569292 h 569292"/>
              <a:gd name="connsiteX7" fmla="*/ 0 w 1431580"/>
              <a:gd name="connsiteY7" fmla="*/ 512363 h 569292"/>
              <a:gd name="connsiteX8" fmla="*/ 0 w 1431580"/>
              <a:gd name="connsiteY8" fmla="*/ 56929 h 569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1580" h="569292">
                <a:moveTo>
                  <a:pt x="0" y="56929"/>
                </a:moveTo>
                <a:cubicBezTo>
                  <a:pt x="0" y="25488"/>
                  <a:pt x="25488" y="0"/>
                  <a:pt x="56929" y="0"/>
                </a:cubicBezTo>
                <a:lnTo>
                  <a:pt x="1374651" y="0"/>
                </a:lnTo>
                <a:cubicBezTo>
                  <a:pt x="1406092" y="0"/>
                  <a:pt x="1431580" y="25488"/>
                  <a:pt x="1431580" y="56929"/>
                </a:cubicBezTo>
                <a:lnTo>
                  <a:pt x="1431580" y="512363"/>
                </a:lnTo>
                <a:cubicBezTo>
                  <a:pt x="1431580" y="543804"/>
                  <a:pt x="1406092" y="569292"/>
                  <a:pt x="1374651" y="569292"/>
                </a:cubicBezTo>
                <a:lnTo>
                  <a:pt x="56929" y="569292"/>
                </a:lnTo>
                <a:cubicBezTo>
                  <a:pt x="25488" y="569292"/>
                  <a:pt x="0" y="543804"/>
                  <a:pt x="0" y="512363"/>
                </a:cubicBezTo>
                <a:lnTo>
                  <a:pt x="0" y="5692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9059" tIns="38264" rIns="49059" bIns="38264" numCol="1" spcCol="1270" anchor="ctr" anchorCtr="0">
            <a:noAutofit/>
          </a:bodyPr>
          <a:lstStyle/>
          <a:p>
            <a:pPr marL="0" lvl="0" indent="0" algn="ctr" defTabSz="755650">
              <a:lnSpc>
                <a:spcPct val="90000"/>
              </a:lnSpc>
              <a:spcBef>
                <a:spcPct val="0"/>
              </a:spcBef>
              <a:spcAft>
                <a:spcPct val="35000"/>
              </a:spcAft>
              <a:buNone/>
            </a:pPr>
            <a:r>
              <a:rPr lang="id-ID" sz="1700" kern="1200" dirty="0"/>
              <a:t>Sertifikasi</a:t>
            </a:r>
            <a:endParaRPr lang="en-US" sz="1700" kern="1200" dirty="0"/>
          </a:p>
        </p:txBody>
      </p:sp>
      <p:sp>
        <p:nvSpPr>
          <p:cNvPr id="3" name="Rectangle 2"/>
          <p:cNvSpPr/>
          <p:nvPr/>
        </p:nvSpPr>
        <p:spPr>
          <a:xfrm>
            <a:off x="594985" y="1960998"/>
            <a:ext cx="7954030" cy="646331"/>
          </a:xfrm>
          <a:prstGeom prst="rect">
            <a:avLst/>
          </a:prstGeom>
        </p:spPr>
        <p:txBody>
          <a:bodyPr wrap="square">
            <a:spAutoFit/>
          </a:bodyPr>
          <a:lstStyle/>
          <a:p>
            <a:pPr algn="ctr"/>
            <a:r>
              <a:rPr lang="id-ID" dirty="0">
                <a:hlinkClick r:id="rId3"/>
              </a:rPr>
              <a:t>https://developers.google.com/training/certification/</a:t>
            </a:r>
          </a:p>
          <a:p>
            <a:pPr algn="ctr"/>
            <a:r>
              <a:rPr lang="id-ID" dirty="0">
                <a:hlinkClick r:id="rId3"/>
              </a:rPr>
              <a:t>associate-android-developer/</a:t>
            </a:r>
            <a:r>
              <a:rPr lang="id-ID" dirty="0"/>
              <a:t> </a:t>
            </a:r>
          </a:p>
        </p:txBody>
      </p:sp>
    </p:spTree>
    <p:extLst>
      <p:ext uri="{BB962C8B-B14F-4D97-AF65-F5344CB8AC3E}">
        <p14:creationId xmlns:p14="http://schemas.microsoft.com/office/powerpoint/2010/main" val="1652955129"/>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3" grpId="0" animBg="1"/>
      <p:bldP spid="15" grpId="0" animBg="1"/>
      <p:bldP spid="16" grpId="0" animBg="1"/>
      <p:bldP spid="1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Rectangle 6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4" name="Picture 2" descr="Foto Hari Nugroho."/>
          <p:cNvPicPr>
            <a:picLocks noChangeAspect="1" noChangeArrowheads="1"/>
          </p:cNvPicPr>
          <p:nvPr/>
        </p:nvPicPr>
        <p:blipFill rotWithShape="1">
          <a:blip r:embed="rId2">
            <a:duotone>
              <a:prstClr val="black"/>
              <a:schemeClr val="tx2">
                <a:tint val="45000"/>
                <a:satMod val="400000"/>
              </a:schemeClr>
            </a:duotone>
            <a:alphaModFix amt="30000"/>
            <a:extLst>
              <a:ext uri="{28A0092B-C50C-407E-A947-70E740481C1C}">
                <a14:useLocalDpi xmlns:a14="http://schemas.microsoft.com/office/drawing/2010/main" val="0"/>
              </a:ext>
            </a:extLst>
          </a:blip>
          <a:srcRect l="5871" r="5127" b="-1"/>
          <a:stretch/>
        </p:blipFill>
        <p:spPr bwMode="auto">
          <a:xfrm>
            <a:off x="20" y="10"/>
            <a:ext cx="9143980" cy="6857990"/>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68"/>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1081088"/>
          </a:xfrm>
          <a:prstGeom prst="rect">
            <a:avLst/>
          </a:prstGeom>
        </p:spPr>
      </p:pic>
      <p:sp>
        <p:nvSpPr>
          <p:cNvPr id="2" name="Title 1"/>
          <p:cNvSpPr>
            <a:spLocks noGrp="1"/>
          </p:cNvSpPr>
          <p:nvPr>
            <p:ph type="title"/>
          </p:nvPr>
        </p:nvSpPr>
        <p:spPr>
          <a:xfrm>
            <a:off x="594360" y="764373"/>
            <a:ext cx="7955280" cy="1293028"/>
          </a:xfrm>
        </p:spPr>
        <p:txBody>
          <a:bodyPr>
            <a:normAutofit/>
          </a:bodyPr>
          <a:lstStyle/>
          <a:p>
            <a:pPr algn="ctr"/>
            <a:r>
              <a:rPr lang="id-ID" sz="3600" dirty="0"/>
              <a:t>Ada pertanyaan?</a:t>
            </a:r>
          </a:p>
        </p:txBody>
      </p:sp>
      <p:sp>
        <p:nvSpPr>
          <p:cNvPr id="4" name="Content Placeholder 3"/>
          <p:cNvSpPr>
            <a:spLocks noGrp="1"/>
          </p:cNvSpPr>
          <p:nvPr>
            <p:ph idx="1"/>
          </p:nvPr>
        </p:nvSpPr>
        <p:spPr/>
        <p:txBody>
          <a:bodyPr>
            <a:normAutofit/>
          </a:bodyPr>
          <a:lstStyle/>
          <a:p>
            <a:pPr marL="0" indent="0" algn="ctr">
              <a:buNone/>
            </a:pPr>
            <a:endParaRPr lang="id-ID" dirty="0"/>
          </a:p>
        </p:txBody>
      </p:sp>
    </p:spTree>
    <p:extLst>
      <p:ext uri="{BB962C8B-B14F-4D97-AF65-F5344CB8AC3E}">
        <p14:creationId xmlns:p14="http://schemas.microsoft.com/office/powerpoint/2010/main" val="869964928"/>
      </p:ext>
    </p:extLst>
  </p:cSld>
  <p:clrMapOvr>
    <a:masterClrMapping/>
  </p:clrMapOvr>
  <p:transition spd="slow">
    <p:push/>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4360" y="764373"/>
            <a:ext cx="7955280" cy="1293028"/>
          </a:xfrm>
        </p:spPr>
        <p:txBody>
          <a:bodyPr>
            <a:normAutofit/>
          </a:bodyPr>
          <a:lstStyle/>
          <a:p>
            <a:pPr algn="ctr"/>
            <a:r>
              <a:rPr lang="id-ID" sz="3600" dirty="0"/>
              <a:t>Pemrograman untuk perangkat bergerak Dasar</a:t>
            </a:r>
          </a:p>
        </p:txBody>
      </p:sp>
      <p:sp>
        <p:nvSpPr>
          <p:cNvPr id="3" name="Content Placeholder 2"/>
          <p:cNvSpPr>
            <a:spLocks noGrp="1"/>
          </p:cNvSpPr>
          <p:nvPr>
            <p:ph idx="1"/>
          </p:nvPr>
        </p:nvSpPr>
        <p:spPr/>
        <p:txBody>
          <a:bodyPr/>
          <a:lstStyle/>
          <a:p>
            <a:pPr marL="0" indent="0">
              <a:buNone/>
            </a:pPr>
            <a:r>
              <a:rPr lang="id-ID" dirty="0"/>
              <a:t>Mata kuliah diadakan sebanyak 4 SKS:</a:t>
            </a:r>
          </a:p>
          <a:p>
            <a:pPr marL="0" indent="0">
              <a:buNone/>
            </a:pPr>
            <a:endParaRPr lang="id-ID" dirty="0"/>
          </a:p>
          <a:p>
            <a:r>
              <a:rPr lang="id-ID" dirty="0"/>
              <a:t>2 x 50 menit		</a:t>
            </a:r>
            <a:r>
              <a:rPr lang="id-ID" dirty="0">
                <a:sym typeface="Wingdings" panose="05000000000000000000" pitchFamily="2" charset="2"/>
              </a:rPr>
              <a:t> teori di kelas</a:t>
            </a:r>
          </a:p>
          <a:p>
            <a:endParaRPr lang="id-ID" dirty="0">
              <a:sym typeface="Wingdings" panose="05000000000000000000" pitchFamily="2" charset="2"/>
            </a:endParaRPr>
          </a:p>
          <a:p>
            <a:r>
              <a:rPr lang="id-ID" dirty="0">
                <a:sym typeface="Wingdings" panose="05000000000000000000" pitchFamily="2" charset="2"/>
              </a:rPr>
              <a:t>2 x 50 menit		 </a:t>
            </a:r>
            <a:r>
              <a:rPr lang="en-ID" dirty="0">
                <a:sym typeface="Wingdings" panose="05000000000000000000" pitchFamily="2" charset="2"/>
              </a:rPr>
              <a:t>coding </a:t>
            </a:r>
            <a:r>
              <a:rPr lang="en-ID" dirty="0" err="1">
                <a:sym typeface="Wingdings" panose="05000000000000000000" pitchFamily="2" charset="2"/>
              </a:rPr>
              <a:t>bareng</a:t>
            </a:r>
            <a:endParaRPr lang="id-ID" dirty="0">
              <a:sym typeface="Wingdings" panose="05000000000000000000" pitchFamily="2" charset="2"/>
            </a:endParaRPr>
          </a:p>
          <a:p>
            <a:endParaRPr lang="id-ID" dirty="0">
              <a:sym typeface="Wingdings" panose="05000000000000000000" pitchFamily="2" charset="2"/>
            </a:endParaRPr>
          </a:p>
          <a:p>
            <a:r>
              <a:rPr lang="id-ID" dirty="0">
                <a:sym typeface="Wingdings" panose="05000000000000000000" pitchFamily="2" charset="2"/>
              </a:rPr>
              <a:t>2 x 50 menit		 pengerjaan jurnal</a:t>
            </a:r>
            <a:endParaRPr lang="en-ID" dirty="0">
              <a:sym typeface="Wingdings" panose="05000000000000000000" pitchFamily="2" charset="2"/>
            </a:endParaRPr>
          </a:p>
          <a:p>
            <a:pPr marL="3200400" lvl="7" indent="0">
              <a:buNone/>
            </a:pPr>
            <a:r>
              <a:rPr lang="en-ID" dirty="0">
                <a:sym typeface="Wingdings" panose="05000000000000000000" pitchFamily="2" charset="2"/>
              </a:rPr>
              <a:t>   </a:t>
            </a:r>
            <a:r>
              <a:rPr lang="en-ID" sz="1800" dirty="0">
                <a:sym typeface="Wingdings" panose="05000000000000000000" pitchFamily="2" charset="2"/>
              </a:rPr>
              <a:t>(</a:t>
            </a:r>
            <a:r>
              <a:rPr lang="en-ID" sz="1800" dirty="0" err="1">
                <a:sym typeface="Wingdings" panose="05000000000000000000" pitchFamily="2" charset="2"/>
              </a:rPr>
              <a:t>langsung</a:t>
            </a:r>
            <a:r>
              <a:rPr lang="en-ID" sz="1800" dirty="0">
                <a:sym typeface="Wingdings" panose="05000000000000000000" pitchFamily="2" charset="2"/>
              </a:rPr>
              <a:t> </a:t>
            </a:r>
            <a:r>
              <a:rPr lang="en-ID" sz="1800" dirty="0" err="1">
                <a:sym typeface="Wingdings" panose="05000000000000000000" pitchFamily="2" charset="2"/>
              </a:rPr>
              <a:t>dinilai</a:t>
            </a:r>
            <a:r>
              <a:rPr lang="en-ID" sz="1800" dirty="0">
                <a:sym typeface="Wingdings" panose="05000000000000000000" pitchFamily="2" charset="2"/>
              </a:rPr>
              <a:t>)</a:t>
            </a:r>
            <a:endParaRPr lang="id-ID" dirty="0"/>
          </a:p>
        </p:txBody>
      </p:sp>
      <p:sp>
        <p:nvSpPr>
          <p:cNvPr id="4" name="Right Brace 3"/>
          <p:cNvSpPr/>
          <p:nvPr/>
        </p:nvSpPr>
        <p:spPr>
          <a:xfrm>
            <a:off x="6321287" y="4094921"/>
            <a:ext cx="291547" cy="887896"/>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id-ID"/>
          </a:p>
        </p:txBody>
      </p:sp>
      <p:sp>
        <p:nvSpPr>
          <p:cNvPr id="5" name="TextBox 4"/>
          <p:cNvSpPr txBox="1"/>
          <p:nvPr/>
        </p:nvSpPr>
        <p:spPr>
          <a:xfrm>
            <a:off x="6660212" y="4323425"/>
            <a:ext cx="1630017" cy="430887"/>
          </a:xfrm>
          <a:prstGeom prst="rect">
            <a:avLst/>
          </a:prstGeom>
          <a:noFill/>
        </p:spPr>
        <p:txBody>
          <a:bodyPr wrap="square" rtlCol="0">
            <a:spAutoFit/>
          </a:bodyPr>
          <a:lstStyle/>
          <a:p>
            <a:r>
              <a:rPr lang="id-ID" sz="2200" dirty="0"/>
              <a:t>praktikum</a:t>
            </a:r>
          </a:p>
        </p:txBody>
      </p:sp>
    </p:spTree>
    <p:extLst>
      <p:ext uri="{BB962C8B-B14F-4D97-AF65-F5344CB8AC3E}">
        <p14:creationId xmlns:p14="http://schemas.microsoft.com/office/powerpoint/2010/main" val="1298897423"/>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4360" y="2194560"/>
            <a:ext cx="4534230" cy="4405460"/>
          </a:xfrm>
        </p:spPr>
        <p:txBody>
          <a:bodyPr>
            <a:normAutofit/>
          </a:bodyPr>
          <a:lstStyle/>
          <a:p>
            <a:pPr marL="457200" indent="-457200">
              <a:buFont typeface="+mj-lt"/>
              <a:buAutoNum type="arabicPeriod"/>
            </a:pPr>
            <a:r>
              <a:rPr lang="id-ID" dirty="0"/>
              <a:t>Introduction</a:t>
            </a:r>
          </a:p>
          <a:p>
            <a:pPr marL="457200" indent="-457200">
              <a:buFont typeface="+mj-lt"/>
              <a:buAutoNum type="arabicPeriod"/>
            </a:pPr>
            <a:r>
              <a:rPr lang="en-US" dirty="0"/>
              <a:t>Building Layouts</a:t>
            </a:r>
            <a:endParaRPr lang="id-ID" dirty="0"/>
          </a:p>
          <a:p>
            <a:pPr marL="457200" indent="-457200">
              <a:buFont typeface="+mj-lt"/>
              <a:buAutoNum type="arabicPeriod"/>
            </a:pPr>
            <a:r>
              <a:rPr lang="en-US" dirty="0"/>
              <a:t>Making an App Interactive</a:t>
            </a:r>
            <a:endParaRPr lang="id-ID" dirty="0"/>
          </a:p>
          <a:p>
            <a:pPr marL="457200" indent="-457200">
              <a:buFont typeface="+mj-lt"/>
              <a:buAutoNum type="arabicPeriod"/>
            </a:pPr>
            <a:r>
              <a:rPr lang="en-US" dirty="0"/>
              <a:t>Object Oriented Programming</a:t>
            </a:r>
            <a:endParaRPr lang="id-ID" dirty="0"/>
          </a:p>
          <a:p>
            <a:pPr marL="0" indent="0">
              <a:buNone/>
            </a:pPr>
            <a:endParaRPr lang="id-ID" dirty="0"/>
          </a:p>
          <a:p>
            <a:pPr marL="0" indent="0">
              <a:buNone/>
            </a:pPr>
            <a:endParaRPr lang="id-ID" dirty="0"/>
          </a:p>
          <a:p>
            <a:pPr marL="0" indent="0">
              <a:buNone/>
            </a:pPr>
            <a:endParaRPr lang="id-ID" dirty="0"/>
          </a:p>
          <a:p>
            <a:pPr marL="0" indent="0">
              <a:buNone/>
            </a:pPr>
            <a:endParaRPr lang="id-ID" sz="1800" dirty="0"/>
          </a:p>
          <a:p>
            <a:pPr marL="0" indent="0">
              <a:spcBef>
                <a:spcPts val="0"/>
              </a:spcBef>
              <a:buNone/>
            </a:pPr>
            <a:r>
              <a:rPr lang="id-ID" sz="1800" dirty="0"/>
              <a:t>Referensi:</a:t>
            </a:r>
          </a:p>
          <a:p>
            <a:pPr marL="0" indent="0">
              <a:spcBef>
                <a:spcPts val="0"/>
              </a:spcBef>
              <a:buNone/>
            </a:pPr>
            <a:r>
              <a:rPr lang="en-US" sz="1800" dirty="0"/>
              <a:t>Android Development for Beginners</a:t>
            </a:r>
            <a:endParaRPr lang="id-ID" sz="1800" dirty="0"/>
          </a:p>
          <a:p>
            <a:pPr marL="0" indent="0">
              <a:spcBef>
                <a:spcPts val="0"/>
              </a:spcBef>
              <a:buNone/>
            </a:pPr>
            <a:r>
              <a:rPr lang="en-US" sz="1800" u="sng" dirty="0">
                <a:hlinkClick r:id="rId2"/>
              </a:rPr>
              <a:t>www.udacity.com/course/ud837</a:t>
            </a:r>
            <a:endParaRPr lang="id-ID" sz="18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0337" y="337493"/>
            <a:ext cx="3391673" cy="6262527"/>
          </a:xfrm>
          <a:prstGeom prst="rect">
            <a:avLst/>
          </a:prstGeom>
        </p:spPr>
      </p:pic>
      <p:sp>
        <p:nvSpPr>
          <p:cNvPr id="7" name="Title 1"/>
          <p:cNvSpPr>
            <a:spLocks noGrp="1"/>
          </p:cNvSpPr>
          <p:nvPr>
            <p:ph type="title"/>
          </p:nvPr>
        </p:nvSpPr>
        <p:spPr>
          <a:xfrm>
            <a:off x="594359" y="764373"/>
            <a:ext cx="4534231" cy="1293028"/>
          </a:xfrm>
        </p:spPr>
        <p:txBody>
          <a:bodyPr>
            <a:normAutofit/>
          </a:bodyPr>
          <a:lstStyle/>
          <a:p>
            <a:pPr algn="ctr"/>
            <a:r>
              <a:rPr lang="id-ID" dirty="0"/>
              <a:t>Belajar Apa?</a:t>
            </a:r>
          </a:p>
        </p:txBody>
      </p:sp>
    </p:spTree>
    <p:extLst>
      <p:ext uri="{BB962C8B-B14F-4D97-AF65-F5344CB8AC3E}">
        <p14:creationId xmlns:p14="http://schemas.microsoft.com/office/powerpoint/2010/main" val="1605297067"/>
      </p:ext>
    </p:extLst>
  </p:cSld>
  <p:clrMapOvr>
    <a:masterClrMapping/>
  </p:clrMapOvr>
  <p:transition spd="slow">
    <p:push/>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4359" y="764373"/>
            <a:ext cx="4534231" cy="1293028"/>
          </a:xfrm>
        </p:spPr>
        <p:txBody>
          <a:bodyPr/>
          <a:lstStyle/>
          <a:p>
            <a:pPr algn="ctr"/>
            <a:r>
              <a:rPr lang="id-ID" dirty="0"/>
              <a:t>Belajar Apa?</a:t>
            </a:r>
          </a:p>
        </p:txBody>
      </p:sp>
      <p:sp>
        <p:nvSpPr>
          <p:cNvPr id="3" name="Content Placeholder 2"/>
          <p:cNvSpPr>
            <a:spLocks noGrp="1"/>
          </p:cNvSpPr>
          <p:nvPr>
            <p:ph idx="1"/>
          </p:nvPr>
        </p:nvSpPr>
        <p:spPr>
          <a:xfrm>
            <a:off x="594360" y="2194560"/>
            <a:ext cx="4534230" cy="4389210"/>
          </a:xfrm>
        </p:spPr>
        <p:txBody>
          <a:bodyPr>
            <a:normAutofit/>
          </a:bodyPr>
          <a:lstStyle/>
          <a:p>
            <a:pPr marL="457200" indent="-457200">
              <a:buFont typeface="+mj-lt"/>
              <a:buAutoNum type="arabicPeriod" startAt="5"/>
            </a:pPr>
            <a:r>
              <a:rPr lang="en-US" dirty="0"/>
              <a:t>Intents and Activities</a:t>
            </a:r>
            <a:endParaRPr lang="id-ID" dirty="0"/>
          </a:p>
          <a:p>
            <a:pPr marL="457200" indent="-457200">
              <a:buFont typeface="+mj-lt"/>
              <a:buAutoNum type="arabicPeriod" startAt="5"/>
            </a:pPr>
            <a:r>
              <a:rPr lang="en-US" dirty="0"/>
              <a:t>Data, Loops, and Custom Classes</a:t>
            </a:r>
            <a:endParaRPr lang="id-ID" dirty="0"/>
          </a:p>
          <a:p>
            <a:pPr marL="457200" indent="-457200">
              <a:buFont typeface="+mj-lt"/>
              <a:buAutoNum type="arabicPeriod" startAt="5"/>
            </a:pPr>
            <a:r>
              <a:rPr lang="en-US" dirty="0"/>
              <a:t>Images and Visual Polish</a:t>
            </a:r>
            <a:endParaRPr lang="id-ID" dirty="0"/>
          </a:p>
          <a:p>
            <a:pPr marL="457200" indent="-457200">
              <a:buFont typeface="+mj-lt"/>
              <a:buAutoNum type="arabicPeriod" startAt="5"/>
            </a:pPr>
            <a:r>
              <a:rPr lang="en-US" dirty="0"/>
              <a:t>Audio and Libraries</a:t>
            </a:r>
            <a:endParaRPr lang="id-ID" dirty="0"/>
          </a:p>
          <a:p>
            <a:pPr marL="457200" indent="-457200">
              <a:buFont typeface="+mj-lt"/>
              <a:buAutoNum type="arabicPeriod" startAt="5"/>
            </a:pPr>
            <a:r>
              <a:rPr lang="en-US" dirty="0"/>
              <a:t>Navigation Patterns Using Fragments</a:t>
            </a:r>
            <a:r>
              <a:rPr lang="id-ID" dirty="0"/>
              <a:t> </a:t>
            </a:r>
            <a:r>
              <a:rPr lang="id-ID" b="1" dirty="0">
                <a:solidFill>
                  <a:schemeClr val="accent1"/>
                </a:solidFill>
              </a:rPr>
              <a:t>+ Assessment 1</a:t>
            </a:r>
          </a:p>
          <a:p>
            <a:pPr marL="0" indent="0">
              <a:buNone/>
            </a:pPr>
            <a:endParaRPr lang="id-ID" dirty="0"/>
          </a:p>
          <a:p>
            <a:pPr marL="0" indent="0">
              <a:spcBef>
                <a:spcPts val="0"/>
              </a:spcBef>
              <a:buNone/>
            </a:pPr>
            <a:endParaRPr lang="id-ID" sz="1800" dirty="0"/>
          </a:p>
          <a:p>
            <a:pPr marL="0" indent="0">
              <a:spcBef>
                <a:spcPts val="0"/>
              </a:spcBef>
              <a:buNone/>
            </a:pPr>
            <a:endParaRPr lang="id-ID" sz="1800" dirty="0"/>
          </a:p>
          <a:p>
            <a:pPr marL="0" indent="0">
              <a:spcBef>
                <a:spcPts val="0"/>
              </a:spcBef>
              <a:buNone/>
            </a:pPr>
            <a:r>
              <a:rPr lang="id-ID" sz="1800" dirty="0"/>
              <a:t>Referensi:</a:t>
            </a:r>
          </a:p>
          <a:p>
            <a:pPr marL="0" indent="0">
              <a:spcBef>
                <a:spcPts val="0"/>
              </a:spcBef>
              <a:buNone/>
            </a:pPr>
            <a:r>
              <a:rPr lang="en-US" sz="1800" dirty="0"/>
              <a:t>Android Basics: Multi-screen Apps</a:t>
            </a:r>
            <a:endParaRPr lang="id-ID" sz="1800" dirty="0"/>
          </a:p>
          <a:p>
            <a:pPr marL="0" indent="0">
              <a:spcBef>
                <a:spcPts val="0"/>
              </a:spcBef>
              <a:buNone/>
            </a:pPr>
            <a:r>
              <a:rPr lang="en-US" sz="1800" u="sng" dirty="0">
                <a:hlinkClick r:id="rId2"/>
              </a:rPr>
              <a:t>www.udacity.com/course/ud83</a:t>
            </a:r>
            <a:r>
              <a:rPr lang="id-ID" sz="1800" u="sng" dirty="0">
                <a:hlinkClick r:id="rId2"/>
              </a:rPr>
              <a:t>9</a:t>
            </a:r>
            <a:r>
              <a:rPr lang="id-ID" sz="1800" u="sng" dirty="0"/>
              <a:t> </a:t>
            </a:r>
            <a:endParaRPr lang="id-ID" sz="1800" dirty="0"/>
          </a:p>
          <a:p>
            <a:pPr marL="0" indent="0">
              <a:buNone/>
            </a:pPr>
            <a:endParaRPr lang="id-ID" dirty="0"/>
          </a:p>
        </p:txBody>
      </p:sp>
      <p:pic>
        <p:nvPicPr>
          <p:cNvPr id="1026" name="Picture 2" descr="https://lh3.googleusercontent.com/7Wdw5aH4JzUbGw8OXuUWt80Ta9zGyV5bLjEHWISW8IO3ZUjk2FsBysnM-_zJtS-8dNkHsUSXXjKxBeZfviM=s0#w=1440&amp;h=256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59429" y="556593"/>
            <a:ext cx="3384000" cy="602717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1922476"/>
      </p:ext>
    </p:extLst>
  </p:cSld>
  <p:clrMapOvr>
    <a:masterClrMapping/>
  </p:clrMapOvr>
  <p:transition spd="slow">
    <p:push/>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4359" y="764373"/>
            <a:ext cx="4534231" cy="1293028"/>
          </a:xfrm>
        </p:spPr>
        <p:txBody>
          <a:bodyPr/>
          <a:lstStyle/>
          <a:p>
            <a:pPr algn="ctr"/>
            <a:r>
              <a:rPr lang="id-ID" dirty="0"/>
              <a:t>Belajar Apa?</a:t>
            </a:r>
          </a:p>
        </p:txBody>
      </p:sp>
      <p:sp>
        <p:nvSpPr>
          <p:cNvPr id="3" name="Content Placeholder 2"/>
          <p:cNvSpPr>
            <a:spLocks noGrp="1"/>
          </p:cNvSpPr>
          <p:nvPr>
            <p:ph idx="1"/>
          </p:nvPr>
        </p:nvSpPr>
        <p:spPr>
          <a:xfrm>
            <a:off x="594360" y="2194560"/>
            <a:ext cx="4534230" cy="4389210"/>
          </a:xfrm>
        </p:spPr>
        <p:txBody>
          <a:bodyPr>
            <a:normAutofit/>
          </a:bodyPr>
          <a:lstStyle/>
          <a:p>
            <a:pPr marL="457200" indent="-457200">
              <a:buFont typeface="+mj-lt"/>
              <a:buAutoNum type="arabicPeriod" startAt="10"/>
            </a:pPr>
            <a:r>
              <a:rPr lang="en-US" dirty="0"/>
              <a:t>JSON Parsing</a:t>
            </a:r>
            <a:endParaRPr lang="id-ID" dirty="0"/>
          </a:p>
          <a:p>
            <a:pPr marL="457200" indent="-457200">
              <a:buFont typeface="+mj-lt"/>
              <a:buAutoNum type="arabicPeriod" startAt="10"/>
            </a:pPr>
            <a:r>
              <a:rPr lang="en-US" dirty="0"/>
              <a:t>HTTP Networking</a:t>
            </a:r>
          </a:p>
          <a:p>
            <a:pPr marL="457200" indent="-457200">
              <a:buFont typeface="+mj-lt"/>
              <a:buAutoNum type="arabicPeriod" startAt="10"/>
            </a:pPr>
            <a:r>
              <a:rPr lang="en-ID" dirty="0"/>
              <a:t>Menu and Preferences</a:t>
            </a:r>
            <a:endParaRPr lang="id-ID" dirty="0"/>
          </a:p>
          <a:p>
            <a:pPr marL="0" indent="0">
              <a:buNone/>
            </a:pPr>
            <a:endParaRPr lang="id-ID" dirty="0"/>
          </a:p>
          <a:p>
            <a:pPr marL="0" indent="0">
              <a:spcBef>
                <a:spcPts val="0"/>
              </a:spcBef>
              <a:buNone/>
            </a:pPr>
            <a:endParaRPr lang="id-ID" sz="1800" dirty="0"/>
          </a:p>
          <a:p>
            <a:pPr marL="0" indent="0">
              <a:spcBef>
                <a:spcPts val="0"/>
              </a:spcBef>
              <a:buNone/>
            </a:pPr>
            <a:endParaRPr lang="id-ID" sz="1800" dirty="0"/>
          </a:p>
          <a:p>
            <a:pPr marL="0" indent="0">
              <a:spcBef>
                <a:spcPts val="0"/>
              </a:spcBef>
              <a:buNone/>
            </a:pPr>
            <a:endParaRPr lang="id-ID" sz="1800" dirty="0"/>
          </a:p>
          <a:p>
            <a:pPr marL="0" indent="0">
              <a:spcBef>
                <a:spcPts val="0"/>
              </a:spcBef>
              <a:buNone/>
            </a:pPr>
            <a:endParaRPr lang="id-ID" sz="1800" dirty="0"/>
          </a:p>
          <a:p>
            <a:pPr marL="0" indent="0">
              <a:spcBef>
                <a:spcPts val="0"/>
              </a:spcBef>
              <a:buNone/>
            </a:pPr>
            <a:endParaRPr lang="id-ID" sz="1800" dirty="0"/>
          </a:p>
          <a:p>
            <a:pPr marL="0" indent="0">
              <a:spcBef>
                <a:spcPts val="0"/>
              </a:spcBef>
              <a:buNone/>
            </a:pPr>
            <a:endParaRPr lang="id-ID" sz="1800" dirty="0"/>
          </a:p>
          <a:p>
            <a:pPr marL="0" indent="0">
              <a:spcBef>
                <a:spcPts val="0"/>
              </a:spcBef>
              <a:buNone/>
            </a:pPr>
            <a:endParaRPr lang="id-ID" sz="1800" dirty="0"/>
          </a:p>
          <a:p>
            <a:pPr marL="0" indent="0">
              <a:spcBef>
                <a:spcPts val="0"/>
              </a:spcBef>
              <a:buNone/>
            </a:pPr>
            <a:endParaRPr lang="id-ID" sz="1600" dirty="0"/>
          </a:p>
          <a:p>
            <a:pPr marL="0" indent="0">
              <a:spcBef>
                <a:spcPts val="0"/>
              </a:spcBef>
              <a:buNone/>
            </a:pPr>
            <a:r>
              <a:rPr lang="id-ID" sz="1800" dirty="0"/>
              <a:t>Referensi:</a:t>
            </a:r>
          </a:p>
          <a:p>
            <a:pPr marL="0" indent="0">
              <a:spcBef>
                <a:spcPts val="0"/>
              </a:spcBef>
              <a:buNone/>
            </a:pPr>
            <a:r>
              <a:rPr lang="en-US" sz="1800" dirty="0"/>
              <a:t>Android Basics: Networking</a:t>
            </a:r>
            <a:endParaRPr lang="id-ID" sz="1800" dirty="0"/>
          </a:p>
          <a:p>
            <a:pPr marL="0" indent="0">
              <a:spcBef>
                <a:spcPts val="0"/>
              </a:spcBef>
              <a:buNone/>
            </a:pPr>
            <a:r>
              <a:rPr lang="en-US" sz="1800" u="sng" dirty="0">
                <a:hlinkClick r:id="rId2"/>
              </a:rPr>
              <a:t>www.udacity.com/course/ud8</a:t>
            </a:r>
            <a:r>
              <a:rPr lang="id-ID" sz="1800" u="sng" dirty="0">
                <a:hlinkClick r:id="rId2"/>
              </a:rPr>
              <a:t>43</a:t>
            </a:r>
            <a:r>
              <a:rPr lang="id-ID" sz="1800" u="sng" dirty="0"/>
              <a:t> </a:t>
            </a:r>
            <a:endParaRPr lang="id-ID" sz="1800" dirty="0"/>
          </a:p>
          <a:p>
            <a:pPr marL="0" indent="0">
              <a:buNone/>
            </a:pPr>
            <a:endParaRPr lang="id-ID" dirty="0"/>
          </a:p>
        </p:txBody>
      </p:sp>
      <p:pic>
        <p:nvPicPr>
          <p:cNvPr id="2050" name="Picture 2" descr="https://lh3.googleusercontent.com/0o5QfZGQErFeHwGsYqKu5gKHBzN_PiJyBsjeFNSZmOp-INcofvU46nugMbOQC6QO7Kleicesty6I2uyW5g=s0#w=1440&amp;h=256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59429" y="556593"/>
            <a:ext cx="3384000" cy="60066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7082406"/>
      </p:ext>
    </p:extLst>
  </p:cSld>
  <p:clrMapOvr>
    <a:masterClrMapping/>
  </p:clrMapOvr>
  <p:transition spd="slow">
    <p:push/>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https://lh3.googleusercontent.com/MZn4HBhQp1MxzwefkGk08DkvR9a9GW6ULgq-RgoREd30sBzZShbzugUyWki6y8tapUXpvz5QCI1CxE3KsjQ=s0#w=1440&amp;h=256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59429" y="550952"/>
            <a:ext cx="3384000" cy="601224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594359" y="764373"/>
            <a:ext cx="4534231" cy="1293028"/>
          </a:xfrm>
        </p:spPr>
        <p:txBody>
          <a:bodyPr/>
          <a:lstStyle/>
          <a:p>
            <a:pPr algn="ctr"/>
            <a:r>
              <a:rPr lang="id-ID" dirty="0"/>
              <a:t>Belajar Apa?</a:t>
            </a:r>
          </a:p>
        </p:txBody>
      </p:sp>
      <p:sp>
        <p:nvSpPr>
          <p:cNvPr id="3" name="Content Placeholder 2"/>
          <p:cNvSpPr>
            <a:spLocks noGrp="1"/>
          </p:cNvSpPr>
          <p:nvPr>
            <p:ph idx="1"/>
          </p:nvPr>
        </p:nvSpPr>
        <p:spPr>
          <a:xfrm>
            <a:off x="594360" y="2194560"/>
            <a:ext cx="4534230" cy="4389210"/>
          </a:xfrm>
        </p:spPr>
        <p:txBody>
          <a:bodyPr>
            <a:normAutofit/>
          </a:bodyPr>
          <a:lstStyle/>
          <a:p>
            <a:pPr marL="457200" indent="-457200">
              <a:buFont typeface="+mj-lt"/>
              <a:buAutoNum type="arabicPeriod" startAt="13"/>
            </a:pPr>
            <a:r>
              <a:rPr lang="en-US" dirty="0"/>
              <a:t>Adding SQLite to Your App</a:t>
            </a:r>
            <a:endParaRPr lang="id-ID" dirty="0"/>
          </a:p>
          <a:p>
            <a:pPr marL="457200" indent="-457200">
              <a:buFont typeface="+mj-lt"/>
              <a:buAutoNum type="arabicPeriod" startAt="13"/>
            </a:pPr>
            <a:r>
              <a:rPr lang="en-US" dirty="0"/>
              <a:t>Building a </a:t>
            </a:r>
            <a:r>
              <a:rPr lang="en-US" dirty="0" err="1"/>
              <a:t>ContentProvider</a:t>
            </a:r>
            <a:endParaRPr lang="id-ID" dirty="0"/>
          </a:p>
          <a:p>
            <a:pPr marL="457200" indent="-457200">
              <a:buFont typeface="+mj-lt"/>
              <a:buAutoNum type="arabicPeriod" startAt="13"/>
            </a:pPr>
            <a:r>
              <a:rPr lang="en-US" dirty="0"/>
              <a:t>Using a </a:t>
            </a:r>
            <a:r>
              <a:rPr lang="en-US" dirty="0" err="1"/>
              <a:t>CursorAdapter</a:t>
            </a:r>
            <a:r>
              <a:rPr lang="en-US" dirty="0"/>
              <a:t> and </a:t>
            </a:r>
            <a:r>
              <a:rPr lang="en-US" dirty="0" err="1"/>
              <a:t>CursorLoader</a:t>
            </a:r>
            <a:endParaRPr lang="id-ID" dirty="0"/>
          </a:p>
          <a:p>
            <a:pPr marL="457200" indent="-457200">
              <a:buFont typeface="+mj-lt"/>
              <a:buAutoNum type="arabicPeriod" startAt="13"/>
            </a:pPr>
            <a:r>
              <a:rPr lang="en-ID" dirty="0"/>
              <a:t> </a:t>
            </a:r>
            <a:r>
              <a:rPr lang="en-ID" b="1" dirty="0">
                <a:solidFill>
                  <a:schemeClr val="accent1"/>
                </a:solidFill>
              </a:rPr>
              <a:t>Assessment 2</a:t>
            </a:r>
            <a:endParaRPr lang="id-ID" b="1" dirty="0">
              <a:solidFill>
                <a:schemeClr val="accent1"/>
              </a:solidFill>
            </a:endParaRPr>
          </a:p>
          <a:p>
            <a:pPr marL="0" indent="0">
              <a:spcBef>
                <a:spcPts val="0"/>
              </a:spcBef>
              <a:buNone/>
            </a:pPr>
            <a:endParaRPr lang="id-ID" sz="1800" dirty="0"/>
          </a:p>
          <a:p>
            <a:pPr marL="0" indent="0">
              <a:spcBef>
                <a:spcPts val="0"/>
              </a:spcBef>
              <a:buNone/>
            </a:pPr>
            <a:endParaRPr lang="id-ID" sz="1800" dirty="0"/>
          </a:p>
          <a:p>
            <a:pPr marL="0" indent="0">
              <a:spcBef>
                <a:spcPts val="0"/>
              </a:spcBef>
              <a:buNone/>
            </a:pPr>
            <a:endParaRPr lang="id-ID" sz="1800" dirty="0"/>
          </a:p>
          <a:p>
            <a:pPr marL="0" indent="0">
              <a:spcBef>
                <a:spcPts val="0"/>
              </a:spcBef>
              <a:buNone/>
            </a:pPr>
            <a:endParaRPr lang="id-ID" sz="1800" dirty="0"/>
          </a:p>
          <a:p>
            <a:pPr marL="0" indent="0">
              <a:spcBef>
                <a:spcPts val="0"/>
              </a:spcBef>
              <a:buNone/>
            </a:pPr>
            <a:endParaRPr lang="id-ID" sz="1800" dirty="0"/>
          </a:p>
          <a:p>
            <a:pPr marL="0" indent="0">
              <a:spcBef>
                <a:spcPts val="0"/>
              </a:spcBef>
              <a:buNone/>
            </a:pPr>
            <a:endParaRPr lang="id-ID" sz="2000" dirty="0"/>
          </a:p>
          <a:p>
            <a:pPr marL="0" indent="0">
              <a:spcBef>
                <a:spcPts val="0"/>
              </a:spcBef>
              <a:buNone/>
            </a:pPr>
            <a:endParaRPr lang="id-ID" sz="800" dirty="0"/>
          </a:p>
          <a:p>
            <a:pPr marL="0" indent="0">
              <a:spcBef>
                <a:spcPts val="0"/>
              </a:spcBef>
              <a:buNone/>
            </a:pPr>
            <a:r>
              <a:rPr lang="id-ID" sz="1800" dirty="0"/>
              <a:t>Referensi:</a:t>
            </a:r>
          </a:p>
          <a:p>
            <a:pPr marL="0" indent="0">
              <a:spcBef>
                <a:spcPts val="0"/>
              </a:spcBef>
              <a:buNone/>
            </a:pPr>
            <a:r>
              <a:rPr lang="en-US" sz="1800" dirty="0"/>
              <a:t>Android Basics: Data Storage</a:t>
            </a:r>
            <a:endParaRPr lang="id-ID" sz="1800" dirty="0"/>
          </a:p>
          <a:p>
            <a:pPr marL="0" indent="0">
              <a:spcBef>
                <a:spcPts val="0"/>
              </a:spcBef>
              <a:buNone/>
            </a:pPr>
            <a:r>
              <a:rPr lang="en-US" sz="1800" u="sng" dirty="0">
                <a:hlinkClick r:id="rId3"/>
              </a:rPr>
              <a:t>www.udacity.com/course/ud8</a:t>
            </a:r>
            <a:r>
              <a:rPr lang="id-ID" sz="1800" u="sng" dirty="0">
                <a:hlinkClick r:id="rId3"/>
              </a:rPr>
              <a:t>45</a:t>
            </a:r>
            <a:r>
              <a:rPr lang="id-ID" sz="1800" u="sng" dirty="0"/>
              <a:t> </a:t>
            </a:r>
            <a:endParaRPr lang="id-ID" sz="1800" dirty="0"/>
          </a:p>
          <a:p>
            <a:pPr marL="0" indent="0">
              <a:buNone/>
            </a:pPr>
            <a:endParaRPr lang="id-ID" dirty="0"/>
          </a:p>
        </p:txBody>
      </p:sp>
    </p:spTree>
    <p:extLst>
      <p:ext uri="{BB962C8B-B14F-4D97-AF65-F5344CB8AC3E}">
        <p14:creationId xmlns:p14="http://schemas.microsoft.com/office/powerpoint/2010/main" val="3511246786"/>
      </p:ext>
    </p:extLst>
  </p:cSld>
  <p:clrMapOvr>
    <a:masterClrMapping/>
  </p:clrMapOvr>
  <p:transition spd="slow">
    <p:push/>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4360" y="764373"/>
            <a:ext cx="7955280" cy="1293028"/>
          </a:xfrm>
        </p:spPr>
        <p:txBody>
          <a:bodyPr/>
          <a:lstStyle/>
          <a:p>
            <a:pPr algn="ctr"/>
            <a:r>
              <a:rPr lang="en-US" dirty="0" err="1"/>
              <a:t>Komponen</a:t>
            </a:r>
            <a:r>
              <a:rPr lang="en-US" dirty="0"/>
              <a:t> </a:t>
            </a:r>
            <a:r>
              <a:rPr lang="en-US" dirty="0" err="1"/>
              <a:t>penilaian</a:t>
            </a:r>
            <a:endParaRPr lang="id-ID" dirty="0"/>
          </a:p>
        </p:txBody>
      </p:sp>
      <p:sp>
        <p:nvSpPr>
          <p:cNvPr id="3" name="Content Placeholder 2"/>
          <p:cNvSpPr>
            <a:spLocks noGrp="1"/>
          </p:cNvSpPr>
          <p:nvPr>
            <p:ph idx="1"/>
          </p:nvPr>
        </p:nvSpPr>
        <p:spPr/>
        <p:txBody>
          <a:bodyPr>
            <a:normAutofit/>
          </a:bodyPr>
          <a:lstStyle/>
          <a:p>
            <a:pPr marL="457189" indent="-457189">
              <a:buFont typeface="+mj-lt"/>
              <a:buAutoNum type="arabicPeriod"/>
            </a:pPr>
            <a:r>
              <a:rPr lang="en-US" dirty="0" err="1"/>
              <a:t>Praktikum</a:t>
            </a:r>
            <a:r>
              <a:rPr lang="en-US" dirty="0"/>
              <a:t> </a:t>
            </a:r>
            <a:r>
              <a:rPr lang="id-ID" dirty="0"/>
              <a:t>14 </a:t>
            </a:r>
            <a:r>
              <a:rPr lang="en-US" dirty="0" err="1"/>
              <a:t>modul</a:t>
            </a:r>
            <a:r>
              <a:rPr lang="en-US" dirty="0">
                <a:sym typeface="Wingdings" panose="05000000000000000000" pitchFamily="2" charset="2"/>
              </a:rPr>
              <a:t>		</a:t>
            </a:r>
            <a:r>
              <a:rPr lang="id-ID" dirty="0">
                <a:sym typeface="Wingdings" panose="05000000000000000000" pitchFamily="2" charset="2"/>
              </a:rPr>
              <a:t>		</a:t>
            </a:r>
            <a:r>
              <a:rPr lang="en-US" b="1" dirty="0">
                <a:sym typeface="Wingdings" panose="05000000000000000000" pitchFamily="2" charset="2"/>
              </a:rPr>
              <a:t>30%</a:t>
            </a:r>
          </a:p>
          <a:p>
            <a:pPr lvl="1"/>
            <a:r>
              <a:rPr lang="en-US" dirty="0" err="1">
                <a:sym typeface="Wingdings" panose="05000000000000000000" pitchFamily="2" charset="2"/>
              </a:rPr>
              <a:t>Tugas</a:t>
            </a:r>
            <a:r>
              <a:rPr lang="en-US" dirty="0">
                <a:sym typeface="Wingdings" panose="05000000000000000000" pitchFamily="2" charset="2"/>
              </a:rPr>
              <a:t> </a:t>
            </a:r>
            <a:r>
              <a:rPr lang="en-US" dirty="0" err="1">
                <a:sym typeface="Wingdings" panose="05000000000000000000" pitchFamily="2" charset="2"/>
              </a:rPr>
              <a:t>pendahuluan</a:t>
            </a:r>
            <a:r>
              <a:rPr lang="id-ID" dirty="0">
                <a:sym typeface="Wingdings" panose="05000000000000000000" pitchFamily="2" charset="2"/>
              </a:rPr>
              <a:t>	20%</a:t>
            </a:r>
            <a:endParaRPr lang="en-US" dirty="0">
              <a:sym typeface="Wingdings" panose="05000000000000000000" pitchFamily="2" charset="2"/>
            </a:endParaRPr>
          </a:p>
          <a:p>
            <a:pPr lvl="1"/>
            <a:r>
              <a:rPr lang="en-US" dirty="0" err="1">
                <a:sym typeface="Wingdings" panose="05000000000000000000" pitchFamily="2" charset="2"/>
              </a:rPr>
              <a:t>Jurnal</a:t>
            </a:r>
            <a:r>
              <a:rPr lang="id-ID" dirty="0">
                <a:sym typeface="Wingdings" panose="05000000000000000000" pitchFamily="2" charset="2"/>
              </a:rPr>
              <a:t>			</a:t>
            </a:r>
            <a:r>
              <a:rPr lang="en-ID" dirty="0">
                <a:sym typeface="Wingdings" panose="05000000000000000000" pitchFamily="2" charset="2"/>
              </a:rPr>
              <a:t>8</a:t>
            </a:r>
            <a:r>
              <a:rPr lang="id-ID" dirty="0">
                <a:sym typeface="Wingdings" panose="05000000000000000000" pitchFamily="2" charset="2"/>
              </a:rPr>
              <a:t>0%</a:t>
            </a:r>
            <a:endParaRPr lang="en-ID" dirty="0">
              <a:sym typeface="Wingdings" panose="05000000000000000000" pitchFamily="2" charset="2"/>
            </a:endParaRPr>
          </a:p>
          <a:p>
            <a:pPr lvl="1"/>
            <a:endParaRPr lang="id-ID" dirty="0">
              <a:sym typeface="Wingdings" panose="05000000000000000000" pitchFamily="2" charset="2"/>
            </a:endParaRPr>
          </a:p>
          <a:p>
            <a:pPr marL="457189" indent="-457189">
              <a:buFont typeface="+mj-lt"/>
              <a:buAutoNum type="arabicPeriod"/>
            </a:pPr>
            <a:r>
              <a:rPr lang="en-US" dirty="0">
                <a:sym typeface="Wingdings" panose="05000000000000000000" pitchFamily="2" charset="2"/>
              </a:rPr>
              <a:t>Assessment 1 (</a:t>
            </a:r>
            <a:r>
              <a:rPr lang="id-ID" dirty="0">
                <a:sym typeface="Wingdings" panose="05000000000000000000" pitchFamily="2" charset="2"/>
              </a:rPr>
              <a:t>minggu ke-9</a:t>
            </a:r>
            <a:r>
              <a:rPr lang="en-ID" dirty="0">
                <a:sym typeface="Wingdings" panose="05000000000000000000" pitchFamily="2" charset="2"/>
              </a:rPr>
              <a:t>, </a:t>
            </a:r>
            <a:r>
              <a:rPr lang="en-US" dirty="0">
                <a:sym typeface="Wingdings" panose="05000000000000000000" pitchFamily="2" charset="2"/>
              </a:rPr>
              <a:t>take home) </a:t>
            </a:r>
            <a:r>
              <a:rPr lang="id-ID" dirty="0">
                <a:sym typeface="Wingdings" panose="05000000000000000000" pitchFamily="2" charset="2"/>
              </a:rPr>
              <a:t>	</a:t>
            </a:r>
            <a:r>
              <a:rPr lang="en-US" b="1" dirty="0">
                <a:sym typeface="Wingdings" panose="05000000000000000000" pitchFamily="2" charset="2"/>
              </a:rPr>
              <a:t>30%</a:t>
            </a:r>
          </a:p>
          <a:p>
            <a:pPr marL="457189" indent="-457189">
              <a:buFont typeface="+mj-lt"/>
              <a:buAutoNum type="arabicPeriod"/>
            </a:pPr>
            <a:endParaRPr lang="en-US" dirty="0">
              <a:sym typeface="Wingdings" panose="05000000000000000000" pitchFamily="2" charset="2"/>
            </a:endParaRPr>
          </a:p>
          <a:p>
            <a:pPr marL="457189" indent="-457189">
              <a:buFont typeface="+mj-lt"/>
              <a:buAutoNum type="arabicPeriod"/>
            </a:pPr>
            <a:r>
              <a:rPr lang="en-US" dirty="0">
                <a:sym typeface="Wingdings" panose="05000000000000000000" pitchFamily="2" charset="2"/>
              </a:rPr>
              <a:t>Assessment 2 (</a:t>
            </a:r>
            <a:r>
              <a:rPr lang="id-ID" dirty="0">
                <a:sym typeface="Wingdings" panose="05000000000000000000" pitchFamily="2" charset="2"/>
              </a:rPr>
              <a:t>minggu ke-16</a:t>
            </a:r>
            <a:r>
              <a:rPr lang="en-ID" dirty="0">
                <a:sym typeface="Wingdings" panose="05000000000000000000" pitchFamily="2" charset="2"/>
              </a:rPr>
              <a:t>, </a:t>
            </a:r>
            <a:r>
              <a:rPr lang="en-US" dirty="0" err="1">
                <a:sym typeface="Wingdings" panose="05000000000000000000" pitchFamily="2" charset="2"/>
              </a:rPr>
              <a:t>CoTS</a:t>
            </a:r>
            <a:r>
              <a:rPr lang="en-US" dirty="0">
                <a:sym typeface="Wingdings" panose="05000000000000000000" pitchFamily="2" charset="2"/>
              </a:rPr>
              <a:t>)</a:t>
            </a:r>
            <a:r>
              <a:rPr lang="id-ID" dirty="0">
                <a:sym typeface="Wingdings" panose="05000000000000000000" pitchFamily="2" charset="2"/>
              </a:rPr>
              <a:t>		</a:t>
            </a:r>
            <a:r>
              <a:rPr lang="en-US" b="1" dirty="0">
                <a:sym typeface="Wingdings" panose="05000000000000000000" pitchFamily="2" charset="2"/>
              </a:rPr>
              <a:t>40%</a:t>
            </a:r>
            <a:endParaRPr lang="id-ID" b="1" dirty="0">
              <a:sym typeface="Wingdings" panose="05000000000000000000" pitchFamily="2" charset="2"/>
            </a:endParaRPr>
          </a:p>
          <a:p>
            <a:pPr marL="457189" indent="-457189">
              <a:buFont typeface="+mj-lt"/>
              <a:buAutoNum type="arabicPeriod"/>
            </a:pPr>
            <a:endParaRPr lang="id-ID" b="1" dirty="0">
              <a:sym typeface="Wingdings" panose="05000000000000000000" pitchFamily="2" charset="2"/>
            </a:endParaRPr>
          </a:p>
          <a:p>
            <a:pPr marL="0" indent="0">
              <a:buNone/>
            </a:pPr>
            <a:r>
              <a:rPr lang="id-ID" dirty="0">
                <a:solidFill>
                  <a:schemeClr val="accent1"/>
                </a:solidFill>
                <a:sym typeface="Wingdings" panose="05000000000000000000" pitchFamily="2" charset="2"/>
              </a:rPr>
              <a:t>NB: Assessment </a:t>
            </a:r>
            <a:r>
              <a:rPr lang="en-ID" dirty="0">
                <a:solidFill>
                  <a:schemeClr val="accent1"/>
                </a:solidFill>
                <a:sym typeface="Wingdings" panose="05000000000000000000" pitchFamily="2" charset="2"/>
              </a:rPr>
              <a:t>1 &amp; 2 </a:t>
            </a:r>
            <a:r>
              <a:rPr lang="id-ID" dirty="0">
                <a:solidFill>
                  <a:schemeClr val="accent1"/>
                </a:solidFill>
                <a:sym typeface="Wingdings" panose="05000000000000000000" pitchFamily="2" charset="2"/>
              </a:rPr>
              <a:t>ber</a:t>
            </a:r>
            <a:r>
              <a:rPr lang="en-ID" dirty="0" err="1">
                <a:solidFill>
                  <a:schemeClr val="accent1"/>
                </a:solidFill>
                <a:sym typeface="Wingdings" panose="05000000000000000000" pitchFamily="2" charset="2"/>
              </a:rPr>
              <a:t>upa</a:t>
            </a:r>
            <a:r>
              <a:rPr lang="en-ID" dirty="0">
                <a:solidFill>
                  <a:schemeClr val="accent1"/>
                </a:solidFill>
                <a:sym typeface="Wingdings" panose="05000000000000000000" pitchFamily="2" charset="2"/>
              </a:rPr>
              <a:t> </a:t>
            </a:r>
            <a:r>
              <a:rPr lang="en-ID" dirty="0" err="1">
                <a:solidFill>
                  <a:schemeClr val="accent1"/>
                </a:solidFill>
                <a:sym typeface="Wingdings" panose="05000000000000000000" pitchFamily="2" charset="2"/>
              </a:rPr>
              <a:t>pengerjaan</a:t>
            </a:r>
            <a:r>
              <a:rPr lang="en-ID" dirty="0">
                <a:solidFill>
                  <a:schemeClr val="accent1"/>
                </a:solidFill>
                <a:sym typeface="Wingdings" panose="05000000000000000000" pitchFamily="2" charset="2"/>
              </a:rPr>
              <a:t> </a:t>
            </a:r>
            <a:r>
              <a:rPr lang="en-ID" dirty="0" err="1">
                <a:solidFill>
                  <a:schemeClr val="accent1"/>
                </a:solidFill>
                <a:sym typeface="Wingdings" panose="05000000000000000000" pitchFamily="2" charset="2"/>
              </a:rPr>
              <a:t>tugas</a:t>
            </a:r>
            <a:r>
              <a:rPr lang="en-ID" dirty="0">
                <a:solidFill>
                  <a:schemeClr val="accent1"/>
                </a:solidFill>
                <a:sym typeface="Wingdings" panose="05000000000000000000" pitchFamily="2" charset="2"/>
              </a:rPr>
              <a:t> </a:t>
            </a:r>
            <a:r>
              <a:rPr lang="en-ID" dirty="0" err="1">
                <a:solidFill>
                  <a:schemeClr val="accent1"/>
                </a:solidFill>
                <a:sym typeface="Wingdings" panose="05000000000000000000" pitchFamily="2" charset="2"/>
              </a:rPr>
              <a:t>besar</a:t>
            </a:r>
            <a:endParaRPr lang="en-US" dirty="0">
              <a:solidFill>
                <a:schemeClr val="accent1"/>
              </a:solidFill>
              <a:sym typeface="Wingdings" panose="05000000000000000000" pitchFamily="2" charset="2"/>
            </a:endParaRPr>
          </a:p>
        </p:txBody>
      </p:sp>
    </p:spTree>
    <p:extLst>
      <p:ext uri="{BB962C8B-B14F-4D97-AF65-F5344CB8AC3E}">
        <p14:creationId xmlns:p14="http://schemas.microsoft.com/office/powerpoint/2010/main" val="20354100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9F08B-3240-4EA3-8E9B-221B70C77534}"/>
              </a:ext>
            </a:extLst>
          </p:cNvPr>
          <p:cNvSpPr>
            <a:spLocks noGrp="1"/>
          </p:cNvSpPr>
          <p:nvPr>
            <p:ph type="title"/>
          </p:nvPr>
        </p:nvSpPr>
        <p:spPr>
          <a:xfrm>
            <a:off x="594360" y="764373"/>
            <a:ext cx="7955280" cy="1293028"/>
          </a:xfrm>
        </p:spPr>
        <p:txBody>
          <a:bodyPr/>
          <a:lstStyle/>
          <a:p>
            <a:pPr algn="ctr"/>
            <a:r>
              <a:rPr lang="en-ID" dirty="0" err="1"/>
              <a:t>Tugas</a:t>
            </a:r>
            <a:r>
              <a:rPr lang="en-ID" dirty="0"/>
              <a:t> </a:t>
            </a:r>
            <a:r>
              <a:rPr lang="en-ID" dirty="0" err="1"/>
              <a:t>Besar</a:t>
            </a:r>
            <a:r>
              <a:rPr lang="en-ID" dirty="0"/>
              <a:t> (Tubes)</a:t>
            </a:r>
          </a:p>
        </p:txBody>
      </p:sp>
      <p:sp>
        <p:nvSpPr>
          <p:cNvPr id="3" name="Content Placeholder 2">
            <a:extLst>
              <a:ext uri="{FF2B5EF4-FFF2-40B4-BE49-F238E27FC236}">
                <a16:creationId xmlns:a16="http://schemas.microsoft.com/office/drawing/2014/main" id="{6064373D-B169-4E3D-A1C6-F4E25DF51ECE}"/>
              </a:ext>
            </a:extLst>
          </p:cNvPr>
          <p:cNvSpPr>
            <a:spLocks noGrp="1"/>
          </p:cNvSpPr>
          <p:nvPr>
            <p:ph idx="1"/>
          </p:nvPr>
        </p:nvSpPr>
        <p:spPr/>
        <p:txBody>
          <a:bodyPr/>
          <a:lstStyle/>
          <a:p>
            <a:r>
              <a:rPr lang="en-ID" dirty="0"/>
              <a:t>Tubes </a:t>
            </a:r>
            <a:r>
              <a:rPr lang="en-ID" dirty="0" err="1"/>
              <a:t>Mobpro</a:t>
            </a:r>
            <a:r>
              <a:rPr lang="en-ID" dirty="0"/>
              <a:t> </a:t>
            </a:r>
            <a:r>
              <a:rPr lang="en-ID" dirty="0" err="1"/>
              <a:t>Dasar</a:t>
            </a:r>
            <a:r>
              <a:rPr lang="en-ID" dirty="0"/>
              <a:t> </a:t>
            </a:r>
            <a:r>
              <a:rPr lang="en-ID" dirty="0" err="1"/>
              <a:t>digabung</a:t>
            </a:r>
            <a:r>
              <a:rPr lang="en-ID" dirty="0"/>
              <a:t> </a:t>
            </a:r>
            <a:r>
              <a:rPr lang="en-ID" dirty="0" err="1"/>
              <a:t>dengan</a:t>
            </a:r>
            <a:r>
              <a:rPr lang="en-ID" dirty="0"/>
              <a:t> PT 2</a:t>
            </a:r>
          </a:p>
          <a:p>
            <a:r>
              <a:rPr lang="en-ID" dirty="0"/>
              <a:t>Tubes </a:t>
            </a:r>
            <a:r>
              <a:rPr lang="en-ID" dirty="0" err="1"/>
              <a:t>Mobpro</a:t>
            </a:r>
            <a:r>
              <a:rPr lang="en-ID" dirty="0"/>
              <a:t> </a:t>
            </a:r>
            <a:r>
              <a:rPr lang="en-ID" dirty="0" err="1"/>
              <a:t>Dasar</a:t>
            </a:r>
            <a:r>
              <a:rPr lang="en-ID" dirty="0"/>
              <a:t> </a:t>
            </a:r>
            <a:r>
              <a:rPr lang="en-ID" dirty="0" err="1"/>
              <a:t>dilanjutkan</a:t>
            </a:r>
            <a:r>
              <a:rPr lang="en-ID" dirty="0"/>
              <a:t> di </a:t>
            </a:r>
            <a:r>
              <a:rPr lang="en-ID" dirty="0" err="1"/>
              <a:t>Mobpro</a:t>
            </a:r>
            <a:r>
              <a:rPr lang="en-ID" dirty="0"/>
              <a:t> </a:t>
            </a:r>
            <a:r>
              <a:rPr lang="en-ID" dirty="0" err="1"/>
              <a:t>Lanjut</a:t>
            </a:r>
            <a:endParaRPr lang="en-ID" dirty="0"/>
          </a:p>
          <a:p>
            <a:endParaRPr lang="en-ID" dirty="0"/>
          </a:p>
          <a:p>
            <a:r>
              <a:rPr lang="en-ID" dirty="0"/>
              <a:t>Tubes </a:t>
            </a:r>
            <a:r>
              <a:rPr lang="en-ID" dirty="0" err="1"/>
              <a:t>berkelompok</a:t>
            </a:r>
            <a:r>
              <a:rPr lang="en-ID" dirty="0"/>
              <a:t>, </a:t>
            </a:r>
            <a:r>
              <a:rPr lang="en-ID" dirty="0" err="1"/>
              <a:t>maksimal</a:t>
            </a:r>
            <a:r>
              <a:rPr lang="en-ID" dirty="0"/>
              <a:t> 3 orang</a:t>
            </a:r>
          </a:p>
          <a:p>
            <a:r>
              <a:rPr lang="en-ID" dirty="0" err="1"/>
              <a:t>Syarat</a:t>
            </a:r>
            <a:r>
              <a:rPr lang="en-ID" dirty="0"/>
              <a:t> tubes:</a:t>
            </a:r>
          </a:p>
          <a:p>
            <a:pPr lvl="1"/>
            <a:r>
              <a:rPr lang="en-ID" dirty="0" err="1"/>
              <a:t>Menggunakan</a:t>
            </a:r>
            <a:r>
              <a:rPr lang="en-ID" dirty="0"/>
              <a:t> </a:t>
            </a:r>
            <a:r>
              <a:rPr lang="en-ID" dirty="0" err="1"/>
              <a:t>ListView</a:t>
            </a:r>
            <a:r>
              <a:rPr lang="en-ID" dirty="0"/>
              <a:t> / </a:t>
            </a:r>
            <a:r>
              <a:rPr lang="en-ID" dirty="0" err="1"/>
              <a:t>GridView</a:t>
            </a:r>
            <a:r>
              <a:rPr lang="en-ID" dirty="0"/>
              <a:t> / </a:t>
            </a:r>
            <a:r>
              <a:rPr lang="en-ID" dirty="0" err="1"/>
              <a:t>RecyclerView</a:t>
            </a:r>
            <a:r>
              <a:rPr lang="en-ID" dirty="0"/>
              <a:t> </a:t>
            </a:r>
          </a:p>
          <a:p>
            <a:pPr lvl="1"/>
            <a:r>
              <a:rPr lang="en-ID" dirty="0" err="1"/>
              <a:t>Dapat</a:t>
            </a:r>
            <a:r>
              <a:rPr lang="en-ID" dirty="0"/>
              <a:t> </a:t>
            </a:r>
            <a:r>
              <a:rPr lang="en-ID" dirty="0" err="1"/>
              <a:t>mengambil</a:t>
            </a:r>
            <a:r>
              <a:rPr lang="en-ID" dirty="0"/>
              <a:t>/</a:t>
            </a:r>
            <a:r>
              <a:rPr lang="en-ID" dirty="0" err="1"/>
              <a:t>menyimpan</a:t>
            </a:r>
            <a:r>
              <a:rPr lang="en-ID" dirty="0"/>
              <a:t> data </a:t>
            </a:r>
            <a:r>
              <a:rPr lang="en-ID" dirty="0" err="1"/>
              <a:t>dari</a:t>
            </a:r>
            <a:r>
              <a:rPr lang="en-ID" dirty="0"/>
              <a:t>/</a:t>
            </a:r>
            <a:r>
              <a:rPr lang="en-ID" dirty="0" err="1"/>
              <a:t>ke</a:t>
            </a:r>
            <a:r>
              <a:rPr lang="en-ID" dirty="0"/>
              <a:t> server</a:t>
            </a:r>
          </a:p>
          <a:p>
            <a:pPr lvl="1"/>
            <a:r>
              <a:rPr lang="en-ID" dirty="0" err="1"/>
              <a:t>Menggunakan</a:t>
            </a:r>
            <a:r>
              <a:rPr lang="en-ID" dirty="0"/>
              <a:t> database local / offline (SQLite)</a:t>
            </a:r>
          </a:p>
          <a:p>
            <a:r>
              <a:rPr lang="en-ID" dirty="0"/>
              <a:t>Tubes </a:t>
            </a:r>
            <a:r>
              <a:rPr lang="en-ID" b="1" dirty="0">
                <a:solidFill>
                  <a:schemeClr val="accent1"/>
                </a:solidFill>
              </a:rPr>
              <a:t>yang </a:t>
            </a:r>
            <a:r>
              <a:rPr lang="en-ID" b="1" dirty="0" err="1">
                <a:solidFill>
                  <a:schemeClr val="accent1"/>
                </a:solidFill>
              </a:rPr>
              <a:t>bagus</a:t>
            </a:r>
            <a:r>
              <a:rPr lang="en-ID" b="1" dirty="0">
                <a:solidFill>
                  <a:schemeClr val="accent1"/>
                </a:solidFill>
              </a:rPr>
              <a:t> </a:t>
            </a:r>
            <a:r>
              <a:rPr lang="en-ID" dirty="0" err="1"/>
              <a:t>berkesempatan</a:t>
            </a:r>
            <a:r>
              <a:rPr lang="en-ID" dirty="0"/>
              <a:t> publish </a:t>
            </a:r>
            <a:r>
              <a:rPr lang="en-ID" dirty="0" err="1"/>
              <a:t>aplikasi</a:t>
            </a:r>
            <a:r>
              <a:rPr lang="en-ID" dirty="0"/>
              <a:t> </a:t>
            </a:r>
            <a:r>
              <a:rPr lang="en-ID" dirty="0" err="1"/>
              <a:t>ke</a:t>
            </a:r>
            <a:r>
              <a:rPr lang="en-ID" dirty="0"/>
              <a:t> Play Store </a:t>
            </a:r>
            <a:r>
              <a:rPr lang="en-ID" dirty="0" err="1"/>
              <a:t>prodi</a:t>
            </a:r>
            <a:r>
              <a:rPr lang="en-ID" dirty="0"/>
              <a:t> di </a:t>
            </a:r>
            <a:r>
              <a:rPr lang="en-ID" dirty="0" err="1"/>
              <a:t>akhir</a:t>
            </a:r>
            <a:r>
              <a:rPr lang="en-ID" dirty="0"/>
              <a:t> </a:t>
            </a:r>
            <a:r>
              <a:rPr lang="en-ID" dirty="0" err="1"/>
              <a:t>perkuliahan</a:t>
            </a:r>
            <a:r>
              <a:rPr lang="en-ID" dirty="0"/>
              <a:t> (Mei 2018)</a:t>
            </a:r>
          </a:p>
        </p:txBody>
      </p:sp>
    </p:spTree>
    <p:extLst>
      <p:ext uri="{BB962C8B-B14F-4D97-AF65-F5344CB8AC3E}">
        <p14:creationId xmlns:p14="http://schemas.microsoft.com/office/powerpoint/2010/main" val="371816985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72C17-CFDA-4F5C-AA61-36A860B4EE03}"/>
              </a:ext>
            </a:extLst>
          </p:cNvPr>
          <p:cNvSpPr>
            <a:spLocks noGrp="1"/>
          </p:cNvSpPr>
          <p:nvPr>
            <p:ph type="title"/>
          </p:nvPr>
        </p:nvSpPr>
        <p:spPr>
          <a:xfrm>
            <a:off x="594360" y="764373"/>
            <a:ext cx="7955280" cy="1293028"/>
          </a:xfrm>
        </p:spPr>
        <p:txBody>
          <a:bodyPr/>
          <a:lstStyle/>
          <a:p>
            <a:pPr algn="ctr"/>
            <a:r>
              <a:rPr lang="id-ID" dirty="0"/>
              <a:t>Karya D3IF di play store</a:t>
            </a:r>
          </a:p>
        </p:txBody>
      </p:sp>
      <p:sp>
        <p:nvSpPr>
          <p:cNvPr id="3" name="Content Placeholder 2">
            <a:extLst>
              <a:ext uri="{FF2B5EF4-FFF2-40B4-BE49-F238E27FC236}">
                <a16:creationId xmlns:a16="http://schemas.microsoft.com/office/drawing/2014/main" id="{F6BA9767-0611-4F96-A35E-4E2873D72008}"/>
              </a:ext>
            </a:extLst>
          </p:cNvPr>
          <p:cNvSpPr>
            <a:spLocks noGrp="1"/>
          </p:cNvSpPr>
          <p:nvPr>
            <p:ph idx="1"/>
          </p:nvPr>
        </p:nvSpPr>
        <p:spPr>
          <a:xfrm>
            <a:off x="594360" y="2194560"/>
            <a:ext cx="7955280" cy="4069080"/>
          </a:xfrm>
          <a:solidFill>
            <a:srgbClr val="EBEBEB"/>
          </a:solidFill>
        </p:spPr>
        <p:txBody>
          <a:bodyPr/>
          <a:lstStyle/>
          <a:p>
            <a:endParaRPr lang="id-ID" dirty="0"/>
          </a:p>
        </p:txBody>
      </p:sp>
      <p:sp>
        <p:nvSpPr>
          <p:cNvPr id="5" name="Rectangle 4">
            <a:extLst>
              <a:ext uri="{FF2B5EF4-FFF2-40B4-BE49-F238E27FC236}">
                <a16:creationId xmlns:a16="http://schemas.microsoft.com/office/drawing/2014/main" id="{7F96A952-D717-4676-9B87-B3EE35AD4B47}"/>
              </a:ext>
            </a:extLst>
          </p:cNvPr>
          <p:cNvSpPr/>
          <p:nvPr/>
        </p:nvSpPr>
        <p:spPr>
          <a:xfrm>
            <a:off x="594360" y="1571983"/>
            <a:ext cx="7955280" cy="369332"/>
          </a:xfrm>
          <a:prstGeom prst="rect">
            <a:avLst/>
          </a:prstGeom>
        </p:spPr>
        <p:txBody>
          <a:bodyPr wrap="square">
            <a:spAutoFit/>
          </a:bodyPr>
          <a:lstStyle/>
          <a:p>
            <a:pPr algn="ctr"/>
            <a:r>
              <a:rPr lang="id-ID" dirty="0">
                <a:hlinkClick r:id="rId2"/>
              </a:rPr>
              <a:t>https://play.google.com/store/apps/developer?id=D3IF+Cool</a:t>
            </a:r>
            <a:r>
              <a:rPr lang="id-ID" dirty="0"/>
              <a:t> </a:t>
            </a:r>
          </a:p>
        </p:txBody>
      </p:sp>
      <p:grpSp>
        <p:nvGrpSpPr>
          <p:cNvPr id="17" name="Group 16">
            <a:extLst>
              <a:ext uri="{FF2B5EF4-FFF2-40B4-BE49-F238E27FC236}">
                <a16:creationId xmlns:a16="http://schemas.microsoft.com/office/drawing/2014/main" id="{5B548909-6121-48DE-8C42-3F669162469A}"/>
              </a:ext>
            </a:extLst>
          </p:cNvPr>
          <p:cNvGrpSpPr/>
          <p:nvPr/>
        </p:nvGrpSpPr>
        <p:grpSpPr>
          <a:xfrm>
            <a:off x="594359" y="5152789"/>
            <a:ext cx="7955281" cy="1077218"/>
            <a:chOff x="594359" y="5245553"/>
            <a:chExt cx="7955281" cy="1077218"/>
          </a:xfrm>
        </p:grpSpPr>
        <p:sp>
          <p:nvSpPr>
            <p:cNvPr id="7" name="TextBox 6">
              <a:extLst>
                <a:ext uri="{FF2B5EF4-FFF2-40B4-BE49-F238E27FC236}">
                  <a16:creationId xmlns:a16="http://schemas.microsoft.com/office/drawing/2014/main" id="{7AE1F10F-EAFC-4B49-9FB2-AC4287EF492F}"/>
                </a:ext>
              </a:extLst>
            </p:cNvPr>
            <p:cNvSpPr txBox="1"/>
            <p:nvPr/>
          </p:nvSpPr>
          <p:spPr>
            <a:xfrm>
              <a:off x="594359" y="5245553"/>
              <a:ext cx="7955281" cy="1077218"/>
            </a:xfrm>
            <a:prstGeom prst="rect">
              <a:avLst/>
            </a:prstGeom>
            <a:solidFill>
              <a:schemeClr val="accent4"/>
            </a:solidFill>
          </p:spPr>
          <p:txBody>
            <a:bodyPr wrap="square" rtlCol="0">
              <a:spAutoFit/>
            </a:bodyPr>
            <a:lstStyle/>
            <a:p>
              <a:pPr algn="ctr"/>
              <a:r>
                <a:rPr lang="id-ID" dirty="0"/>
                <a:t>Jumlah pengguna </a:t>
              </a:r>
              <a:r>
                <a:rPr lang="en-ID" dirty="0" err="1"/>
                <a:t>sejak</a:t>
              </a:r>
              <a:r>
                <a:rPr lang="en-ID" dirty="0"/>
                <a:t> di-publish</a:t>
              </a:r>
              <a:r>
                <a:rPr lang="id-ID" dirty="0"/>
                <a:t>:</a:t>
              </a:r>
            </a:p>
            <a:p>
              <a:pPr algn="ctr"/>
              <a:endParaRPr lang="id-ID" dirty="0"/>
            </a:p>
            <a:p>
              <a:pPr algn="ctr"/>
              <a:endParaRPr lang="id-ID" sz="2800" dirty="0"/>
            </a:p>
          </p:txBody>
        </p:sp>
        <p:sp>
          <p:nvSpPr>
            <p:cNvPr id="6" name="TextBox 5">
              <a:extLst>
                <a:ext uri="{FF2B5EF4-FFF2-40B4-BE49-F238E27FC236}">
                  <a16:creationId xmlns:a16="http://schemas.microsoft.com/office/drawing/2014/main" id="{D69108E4-F0A7-4340-A281-30461722F730}"/>
                </a:ext>
              </a:extLst>
            </p:cNvPr>
            <p:cNvSpPr txBox="1"/>
            <p:nvPr/>
          </p:nvSpPr>
          <p:spPr>
            <a:xfrm>
              <a:off x="846163" y="5634822"/>
              <a:ext cx="1514900" cy="584775"/>
            </a:xfrm>
            <a:prstGeom prst="rect">
              <a:avLst/>
            </a:prstGeom>
            <a:solidFill>
              <a:schemeClr val="accent6"/>
            </a:solidFill>
            <a:ln>
              <a:noFill/>
            </a:ln>
          </p:spPr>
          <p:txBody>
            <a:bodyPr wrap="square" rtlCol="0">
              <a:spAutoFit/>
            </a:bodyPr>
            <a:lstStyle/>
            <a:p>
              <a:pPr algn="ctr"/>
              <a:r>
                <a:rPr lang="en-ID" sz="3200" dirty="0"/>
                <a:t>5,191</a:t>
              </a:r>
              <a:endParaRPr lang="id-ID" sz="3200" dirty="0"/>
            </a:p>
          </p:txBody>
        </p:sp>
        <p:sp>
          <p:nvSpPr>
            <p:cNvPr id="8" name="TextBox 7">
              <a:extLst>
                <a:ext uri="{FF2B5EF4-FFF2-40B4-BE49-F238E27FC236}">
                  <a16:creationId xmlns:a16="http://schemas.microsoft.com/office/drawing/2014/main" id="{DB7ED404-B0DB-4DFF-A98E-0C42DE2153F0}"/>
                </a:ext>
              </a:extLst>
            </p:cNvPr>
            <p:cNvSpPr txBox="1"/>
            <p:nvPr/>
          </p:nvSpPr>
          <p:spPr>
            <a:xfrm>
              <a:off x="2825089" y="5634822"/>
              <a:ext cx="1514900" cy="584775"/>
            </a:xfrm>
            <a:prstGeom prst="rect">
              <a:avLst/>
            </a:prstGeom>
            <a:solidFill>
              <a:schemeClr val="accent5"/>
            </a:solidFill>
            <a:ln>
              <a:noFill/>
            </a:ln>
          </p:spPr>
          <p:txBody>
            <a:bodyPr wrap="square" rtlCol="0">
              <a:spAutoFit/>
            </a:bodyPr>
            <a:lstStyle/>
            <a:p>
              <a:pPr algn="ctr"/>
              <a:r>
                <a:rPr lang="en-ID" sz="3200" dirty="0"/>
                <a:t>4,029</a:t>
              </a:r>
              <a:endParaRPr lang="id-ID" sz="3200" dirty="0"/>
            </a:p>
          </p:txBody>
        </p:sp>
        <p:sp>
          <p:nvSpPr>
            <p:cNvPr id="9" name="TextBox 8">
              <a:extLst>
                <a:ext uri="{FF2B5EF4-FFF2-40B4-BE49-F238E27FC236}">
                  <a16:creationId xmlns:a16="http://schemas.microsoft.com/office/drawing/2014/main" id="{9BF37AE4-0456-486C-9544-EF34ED8B3483}"/>
                </a:ext>
              </a:extLst>
            </p:cNvPr>
            <p:cNvSpPr txBox="1"/>
            <p:nvPr/>
          </p:nvSpPr>
          <p:spPr>
            <a:xfrm>
              <a:off x="4804015" y="5619468"/>
              <a:ext cx="1514900" cy="584775"/>
            </a:xfrm>
            <a:prstGeom prst="rect">
              <a:avLst/>
            </a:prstGeom>
            <a:solidFill>
              <a:schemeClr val="accent6"/>
            </a:solidFill>
            <a:ln>
              <a:noFill/>
            </a:ln>
          </p:spPr>
          <p:txBody>
            <a:bodyPr wrap="square" rtlCol="0">
              <a:spAutoFit/>
            </a:bodyPr>
            <a:lstStyle/>
            <a:p>
              <a:pPr algn="ctr"/>
              <a:r>
                <a:rPr lang="en-ID" sz="3200" dirty="0"/>
                <a:t>1,074</a:t>
              </a:r>
              <a:endParaRPr lang="id-ID" sz="3200" dirty="0"/>
            </a:p>
          </p:txBody>
        </p:sp>
        <p:sp>
          <p:nvSpPr>
            <p:cNvPr id="10" name="TextBox 9">
              <a:extLst>
                <a:ext uri="{FF2B5EF4-FFF2-40B4-BE49-F238E27FC236}">
                  <a16:creationId xmlns:a16="http://schemas.microsoft.com/office/drawing/2014/main" id="{81B5F0A1-BD34-4AD4-8D66-86EE6230551C}"/>
                </a:ext>
              </a:extLst>
            </p:cNvPr>
            <p:cNvSpPr txBox="1"/>
            <p:nvPr/>
          </p:nvSpPr>
          <p:spPr>
            <a:xfrm>
              <a:off x="6782941" y="5619468"/>
              <a:ext cx="1514900" cy="584775"/>
            </a:xfrm>
            <a:prstGeom prst="rect">
              <a:avLst/>
            </a:prstGeom>
            <a:solidFill>
              <a:schemeClr val="accent5"/>
            </a:solidFill>
            <a:ln>
              <a:noFill/>
            </a:ln>
          </p:spPr>
          <p:txBody>
            <a:bodyPr wrap="square" rtlCol="0">
              <a:spAutoFit/>
            </a:bodyPr>
            <a:lstStyle/>
            <a:p>
              <a:pPr algn="ctr"/>
              <a:r>
                <a:rPr lang="en-ID" sz="3200" dirty="0"/>
                <a:t>1,001</a:t>
              </a:r>
              <a:endParaRPr lang="id-ID" sz="3200" dirty="0"/>
            </a:p>
          </p:txBody>
        </p:sp>
      </p:grpSp>
      <p:sp>
        <p:nvSpPr>
          <p:cNvPr id="11" name="TextBox 10">
            <a:extLst>
              <a:ext uri="{FF2B5EF4-FFF2-40B4-BE49-F238E27FC236}">
                <a16:creationId xmlns:a16="http://schemas.microsoft.com/office/drawing/2014/main" id="{8ED35068-EECC-4A83-9351-0A53108CAA94}"/>
              </a:ext>
            </a:extLst>
          </p:cNvPr>
          <p:cNvSpPr txBox="1"/>
          <p:nvPr/>
        </p:nvSpPr>
        <p:spPr>
          <a:xfrm>
            <a:off x="508370" y="6259261"/>
            <a:ext cx="5309334" cy="276999"/>
          </a:xfrm>
          <a:prstGeom prst="rect">
            <a:avLst/>
          </a:prstGeom>
          <a:noFill/>
        </p:spPr>
        <p:txBody>
          <a:bodyPr wrap="square" rtlCol="0">
            <a:spAutoFit/>
          </a:bodyPr>
          <a:lstStyle/>
          <a:p>
            <a:r>
              <a:rPr lang="en-ID" sz="1200" i="1" dirty="0"/>
              <a:t>* </a:t>
            </a:r>
            <a:r>
              <a:rPr lang="en-ID" sz="1200" i="1" dirty="0" err="1"/>
              <a:t>Statistik</a:t>
            </a:r>
            <a:r>
              <a:rPr lang="en-ID" sz="1200" i="1" dirty="0"/>
              <a:t> </a:t>
            </a:r>
            <a:r>
              <a:rPr lang="en-ID" sz="1200" i="1" dirty="0" err="1"/>
              <a:t>pada</a:t>
            </a:r>
            <a:r>
              <a:rPr lang="en-ID" sz="1200" i="1" dirty="0"/>
              <a:t> 10 </a:t>
            </a:r>
            <a:r>
              <a:rPr lang="en-ID" sz="1200" i="1" dirty="0" err="1"/>
              <a:t>Januari</a:t>
            </a:r>
            <a:r>
              <a:rPr lang="en-ID" sz="1200" i="1" dirty="0"/>
              <a:t> 2018. Merah = D3IF-38. Orange = D3IF-39.</a:t>
            </a:r>
          </a:p>
        </p:txBody>
      </p:sp>
      <p:grpSp>
        <p:nvGrpSpPr>
          <p:cNvPr id="15" name="Group 14">
            <a:extLst>
              <a:ext uri="{FF2B5EF4-FFF2-40B4-BE49-F238E27FC236}">
                <a16:creationId xmlns:a16="http://schemas.microsoft.com/office/drawing/2014/main" id="{6262A1E2-1F6E-44EE-B931-44D07065DB59}"/>
              </a:ext>
            </a:extLst>
          </p:cNvPr>
          <p:cNvGrpSpPr/>
          <p:nvPr/>
        </p:nvGrpSpPr>
        <p:grpSpPr>
          <a:xfrm>
            <a:off x="594361" y="2194559"/>
            <a:ext cx="7955280" cy="2944977"/>
            <a:chOff x="594361" y="2194560"/>
            <a:chExt cx="7955280" cy="3009710"/>
          </a:xfrm>
        </p:grpSpPr>
        <p:pic>
          <p:nvPicPr>
            <p:cNvPr id="4" name="Picture 3">
              <a:extLst>
                <a:ext uri="{FF2B5EF4-FFF2-40B4-BE49-F238E27FC236}">
                  <a16:creationId xmlns:a16="http://schemas.microsoft.com/office/drawing/2014/main" id="{A20AB2CA-4511-4A1E-A6C7-43B4D183A344}"/>
                </a:ext>
              </a:extLst>
            </p:cNvPr>
            <p:cNvPicPr>
              <a:picLocks noChangeAspect="1"/>
            </p:cNvPicPr>
            <p:nvPr/>
          </p:nvPicPr>
          <p:blipFill>
            <a:blip r:embed="rId3"/>
            <a:stretch>
              <a:fillRect/>
            </a:stretch>
          </p:blipFill>
          <p:spPr>
            <a:xfrm>
              <a:off x="594361" y="2194560"/>
              <a:ext cx="7955280" cy="3009710"/>
            </a:xfrm>
            <a:prstGeom prst="rect">
              <a:avLst/>
            </a:prstGeom>
          </p:spPr>
        </p:pic>
        <p:pic>
          <p:nvPicPr>
            <p:cNvPr id="12" name="Picture 11">
              <a:extLst>
                <a:ext uri="{FF2B5EF4-FFF2-40B4-BE49-F238E27FC236}">
                  <a16:creationId xmlns:a16="http://schemas.microsoft.com/office/drawing/2014/main" id="{105ABBC2-0373-4DC0-9504-B53B51206BDF}"/>
                </a:ext>
              </a:extLst>
            </p:cNvPr>
            <p:cNvPicPr>
              <a:picLocks noChangeAspect="1"/>
            </p:cNvPicPr>
            <p:nvPr/>
          </p:nvPicPr>
          <p:blipFill>
            <a:blip r:embed="rId4"/>
            <a:stretch>
              <a:fillRect/>
            </a:stretch>
          </p:blipFill>
          <p:spPr>
            <a:xfrm>
              <a:off x="4628015" y="2279154"/>
              <a:ext cx="1866900" cy="2867025"/>
            </a:xfrm>
            <a:prstGeom prst="rect">
              <a:avLst/>
            </a:prstGeom>
          </p:spPr>
        </p:pic>
        <p:pic>
          <p:nvPicPr>
            <p:cNvPr id="13" name="Picture 12">
              <a:extLst>
                <a:ext uri="{FF2B5EF4-FFF2-40B4-BE49-F238E27FC236}">
                  <a16:creationId xmlns:a16="http://schemas.microsoft.com/office/drawing/2014/main" id="{50E5761E-C26A-4F18-AD10-6097B33C9450}"/>
                </a:ext>
              </a:extLst>
            </p:cNvPr>
            <p:cNvPicPr>
              <a:picLocks noChangeAspect="1"/>
            </p:cNvPicPr>
            <p:nvPr/>
          </p:nvPicPr>
          <p:blipFill>
            <a:blip r:embed="rId5"/>
            <a:stretch>
              <a:fillRect/>
            </a:stretch>
          </p:blipFill>
          <p:spPr>
            <a:xfrm>
              <a:off x="2652801" y="2279152"/>
              <a:ext cx="1851202" cy="2844000"/>
            </a:xfrm>
            <a:prstGeom prst="rect">
              <a:avLst/>
            </a:prstGeom>
          </p:spPr>
        </p:pic>
        <p:pic>
          <p:nvPicPr>
            <p:cNvPr id="14" name="Picture 13">
              <a:extLst>
                <a:ext uri="{FF2B5EF4-FFF2-40B4-BE49-F238E27FC236}">
                  <a16:creationId xmlns:a16="http://schemas.microsoft.com/office/drawing/2014/main" id="{998F6CD6-B6E7-4E76-97D9-6C2896CD23DC}"/>
                </a:ext>
              </a:extLst>
            </p:cNvPr>
            <p:cNvPicPr>
              <a:picLocks noChangeAspect="1"/>
            </p:cNvPicPr>
            <p:nvPr/>
          </p:nvPicPr>
          <p:blipFill>
            <a:blip r:embed="rId6"/>
            <a:stretch>
              <a:fillRect/>
            </a:stretch>
          </p:blipFill>
          <p:spPr>
            <a:xfrm>
              <a:off x="6608681" y="2297393"/>
              <a:ext cx="1837339" cy="2808000"/>
            </a:xfrm>
            <a:prstGeom prst="rect">
              <a:avLst/>
            </a:prstGeom>
          </p:spPr>
        </p:pic>
      </p:grpSp>
    </p:spTree>
    <p:extLst>
      <p:ext uri="{BB962C8B-B14F-4D97-AF65-F5344CB8AC3E}">
        <p14:creationId xmlns:p14="http://schemas.microsoft.com/office/powerpoint/2010/main" val="2675861058"/>
      </p:ext>
    </p:extLst>
  </p:cSld>
  <p:clrMapOvr>
    <a:masterClrMapping/>
  </p:clrMapOvr>
  <p:transition spd="slow">
    <p:push dir="u"/>
  </p:transition>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01D17D"/>
      </a:accent1>
      <a:accent2>
        <a:srgbClr val="84C72A"/>
      </a:accent2>
      <a:accent3>
        <a:srgbClr val="E1D126"/>
      </a:accent3>
      <a:accent4>
        <a:srgbClr val="E29932"/>
      </a:accent4>
      <a:accent5>
        <a:srgbClr val="E56526"/>
      </a:accent5>
      <a:accent6>
        <a:srgbClr val="D63731"/>
      </a:accent6>
      <a:hlink>
        <a:srgbClr val="35FA7F"/>
      </a:hlink>
      <a:folHlink>
        <a:srgbClr val="BAFC85"/>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2B2A868B-6BC2-4B3E-98B9-1258F41035D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Vapor Trail</Template>
  <TotalTime>445</TotalTime>
  <Words>478</Words>
  <Application>Microsoft Office PowerPoint</Application>
  <PresentationFormat>On-screen Show (4:3)</PresentationFormat>
  <Paragraphs>122</Paragraphs>
  <Slides>13</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Century Gothic</vt:lpstr>
      <vt:lpstr>Wingdings</vt:lpstr>
      <vt:lpstr>Vapor Trail</vt:lpstr>
      <vt:lpstr>Introduction</vt:lpstr>
      <vt:lpstr>Pemrograman untuk perangkat bergerak Dasar</vt:lpstr>
      <vt:lpstr>Belajar Apa?</vt:lpstr>
      <vt:lpstr>Belajar Apa?</vt:lpstr>
      <vt:lpstr>Belajar Apa?</vt:lpstr>
      <vt:lpstr>Belajar Apa?</vt:lpstr>
      <vt:lpstr>Komponen penilaian</vt:lpstr>
      <vt:lpstr>Tugas Besar (Tubes)</vt:lpstr>
      <vt:lpstr>Karya D3IF di play store</vt:lpstr>
      <vt:lpstr>Pemrograman untuk perangkat bergerak</vt:lpstr>
      <vt:lpstr>PowerPoint Presentation</vt:lpstr>
      <vt:lpstr>Road to AADC Associate Android Developer Certification</vt:lpstr>
      <vt:lpstr>Ada pertanyaan?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dc:title>
  <dc:creator>INDRA AZIMI</dc:creator>
  <cp:lastModifiedBy>INDRA AZIMI</cp:lastModifiedBy>
  <cp:revision>116</cp:revision>
  <dcterms:created xsi:type="dcterms:W3CDTF">2017-01-13T07:01:43Z</dcterms:created>
  <dcterms:modified xsi:type="dcterms:W3CDTF">2018-01-10T07:24:04Z</dcterms:modified>
</cp:coreProperties>
</file>